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0" r:id="rId3"/>
    <p:sldId id="261" r:id="rId4"/>
    <p:sldId id="262" r:id="rId5"/>
    <p:sldId id="265" r:id="rId6"/>
    <p:sldId id="263" r:id="rId7"/>
    <p:sldId id="264" r:id="rId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showGuides="1">
      <p:cViewPr varScale="1">
        <p:scale>
          <a:sx n="108" d="100"/>
          <a:sy n="108" d="100"/>
        </p:scale>
        <p:origin x="240" y="108"/>
      </p:cViewPr>
      <p:guideLst>
        <p:guide orient="horz" pos="2160"/>
        <p:guide pos="2858"/>
      </p:guideLst>
    </p:cSldViewPr>
  </p:slideViewPr>
  <p:outlineViewPr>
    <p:cViewPr>
      <p:scale>
        <a:sx n="33" d="100"/>
        <a:sy n="33" d="100"/>
      </p:scale>
      <p:origin x="36"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31087CC-92DE-49D0-8F81-7A697CF4147B}"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1B435F2-F334-4667-BFFB-73619D4D8E41}" type="slidenum">
              <a:rPr lang="ru-RU"/>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20512A5-F634-49C2-8C84-091877B504E6}"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852AFA-3E20-4990-8B87-690A860BFECB}" type="slidenum">
              <a:rPr lang="ru-RU"/>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EB6BBD1-81C8-4DB8-9B95-1991E3E521E3}"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7C33CD8-C883-4B0A-9727-F684A9B8202D}" type="slidenum">
              <a:rPr lang="ru-RU"/>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Содержимое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8790FD0-B726-4868-8DD8-B7E2B4D82A22}"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CC8C427-101C-412A-AA94-2CDE6E995935}" type="slidenum">
              <a:rPr lang="ru-RU"/>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Дата 3"/>
          <p:cNvSpPr>
            <a:spLocks noGrp="1"/>
          </p:cNvSpPr>
          <p:nvPr>
            <p:ph type="dt" sz="half" idx="10"/>
          </p:nvPr>
        </p:nvSpPr>
        <p:spPr/>
        <p:txBody>
          <a:bodyPr/>
          <a:lstStyle>
            <a:lvl1pPr>
              <a:defRPr/>
            </a:lvl1pPr>
          </a:lstStyle>
          <a:p>
            <a:pPr>
              <a:defRPr/>
            </a:pPr>
            <a:fld id="{7EDBA4B4-AB99-464D-970A-C9FC67ACB3E8}"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0BF537D-3797-4A72-ADC0-84B8836BD76D}" type="slidenum">
              <a:rPr lang="ru-RU"/>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54FB00B-9545-4EFD-976E-8E2F5228C921}" type="datetimeFigureOut">
              <a:rPr lang="ru-RU"/>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2337AB9-1ECF-4280-B0CE-FC2B6F1AA30C}" type="slidenum">
              <a:rPr lang="ru-RU"/>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96BDD1C-4F7A-4F72-87AC-50A66BEAA64A}" type="datetimeFigureOut">
              <a:rPr lang="ru-RU"/>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BFC1E05-B4DF-4610-A25B-612060F5D574}" type="slidenum">
              <a:rPr lang="ru-RU"/>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409B2AB-39E4-4375-9154-8593D88F6E48}" type="datetimeFigureOut">
              <a:rPr lang="ru-RU"/>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374DBC6-2A2F-47B7-87AB-C1A93F090E0F}" type="slidenum">
              <a:rPr lang="ru-RU"/>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9C4D24F-FAF9-4F37-BEC4-621C2D596041}" type="datetimeFigureOut">
              <a:rPr lang="ru-RU"/>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E501A3D-5BDE-4FBF-99FC-4F0B414CCDF8}" type="slidenum">
              <a:rPr lang="ru-RU"/>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5" name="Дата 3"/>
          <p:cNvSpPr>
            <a:spLocks noGrp="1"/>
          </p:cNvSpPr>
          <p:nvPr>
            <p:ph type="dt" sz="half" idx="10"/>
          </p:nvPr>
        </p:nvSpPr>
        <p:spPr/>
        <p:txBody>
          <a:bodyPr/>
          <a:lstStyle>
            <a:lvl1pPr>
              <a:defRPr/>
            </a:lvl1pPr>
          </a:lstStyle>
          <a:p>
            <a:pPr>
              <a:defRPr/>
            </a:pPr>
            <a:fld id="{88C0EC90-3EA3-4A5E-8D41-EA919FB97F07}" type="datetimeFigureOut">
              <a:rPr lang="ru-RU"/>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9DA782D-DEE5-4DD3-88FB-CC466CBF59A8}" type="slidenum">
              <a:rPr lang="ru-RU"/>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5" name="Дата 3"/>
          <p:cNvSpPr>
            <a:spLocks noGrp="1"/>
          </p:cNvSpPr>
          <p:nvPr>
            <p:ph type="dt" sz="half" idx="10"/>
          </p:nvPr>
        </p:nvSpPr>
        <p:spPr/>
        <p:txBody>
          <a:bodyPr/>
          <a:lstStyle>
            <a:lvl1pPr>
              <a:defRPr/>
            </a:lvl1pPr>
          </a:lstStyle>
          <a:p>
            <a:pPr>
              <a:defRPr/>
            </a:pPr>
            <a:fld id="{6D0CC13C-3B3C-49FE-968D-E98B455DC933}" type="datetimeFigureOut">
              <a:rPr lang="ru-RU"/>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85B3870-3709-4B49-B453-AEFD9F78A28D}" type="slidenum">
              <a:rPr lang="ru-RU"/>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ru-RU"/>
              <a:t>Образец заголовка</a:t>
            </a:r>
            <a:endParaRPr lang="ru-RU"/>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2FEA4F2-77C3-4ECC-B335-66457063B450}" type="datetimeFigureOut">
              <a:rPr lang="ru-RU"/>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4F15599-55B5-4E52-AF6D-165DF31C7550}" type="slidenum">
              <a:rPr lang="ru-RU"/>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jpeg"/><Relationship Id="rId7" Type="http://schemas.openxmlformats.org/officeDocument/2006/relationships/image" Target="../media/image5.jpeg"/><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6.jpeg"/><Relationship Id="rId2" Type="http://schemas.openxmlformats.org/officeDocument/2006/relationships/tags" Target="../tags/tag3.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9" Type="http://schemas.openxmlformats.org/officeDocument/2006/relationships/image" Target="../media/image23.jpeg"/><Relationship Id="rId8" Type="http://schemas.openxmlformats.org/officeDocument/2006/relationships/image" Target="../media/image22.jpeg"/><Relationship Id="rId7" Type="http://schemas.openxmlformats.org/officeDocument/2006/relationships/image" Target="../media/image21.jpeg"/><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hyperlink" Target="https://www.youtube.com/@user-hj6ku1pc7y" TargetMode="External"/><Relationship Id="rId15" Type="http://schemas.openxmlformats.org/officeDocument/2006/relationships/slideLayout" Target="../slideLayouts/slideLayout4.xml"/><Relationship Id="rId14" Type="http://schemas.openxmlformats.org/officeDocument/2006/relationships/image" Target="../media/image28.jpeg"/><Relationship Id="rId13" Type="http://schemas.openxmlformats.org/officeDocument/2006/relationships/image" Target="../media/image27.jpeg"/><Relationship Id="rId12" Type="http://schemas.openxmlformats.org/officeDocument/2006/relationships/image" Target="../media/image26.jpeg"/><Relationship Id="rId11" Type="http://schemas.openxmlformats.org/officeDocument/2006/relationships/image" Target="../media/image25.jpeg"/><Relationship Id="rId10" Type="http://schemas.openxmlformats.org/officeDocument/2006/relationships/image" Target="../media/image24.jpeg"/><Relationship Id="rId1" Type="http://schemas.openxmlformats.org/officeDocument/2006/relationships/hyperlink" Target="https://ok.ru/profile/25069658223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олик Моршанское АТП.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431800" y="42346"/>
            <a:ext cx="609600" cy="609600"/>
          </a:xfrm>
          <a:prstGeom prst="rect">
            <a:avLst/>
          </a:prstGeom>
        </p:spPr>
      </p:pic>
      <p:sp>
        <p:nvSpPr>
          <p:cNvPr id="13313" name="Заголовок 1"/>
          <p:cNvSpPr>
            <a:spLocks noGrp="1"/>
          </p:cNvSpPr>
          <p:nvPr>
            <p:ph type="title"/>
          </p:nvPr>
        </p:nvSpPr>
        <p:spPr>
          <a:xfrm>
            <a:off x="2203450" y="315913"/>
            <a:ext cx="6346825" cy="677862"/>
          </a:xfrm>
        </p:spPr>
        <p:txBody>
          <a:bodyPr/>
          <a:lstStyle/>
          <a:p>
            <a:r>
              <a:rPr lang="ru-RU" sz="1800" b="1">
                <a:solidFill>
                  <a:srgbClr val="C00000"/>
                </a:solidFill>
                <a:latin typeface="Cambria" panose="02040503050406030204" pitchFamily="18" charset="0"/>
                <a:cs typeface="Times New Roman" panose="02020603050405020304" pitchFamily="18" charset="0"/>
              </a:rPr>
              <a:t>МАЛАЯ ОРГАНИЗАЦИЯ ВЫСОКОЙ СОЦИАЛЬНОЙ ЭФФЕКТИВНОСТИ</a:t>
            </a:r>
            <a:endParaRPr lang="ru-RU" sz="1800">
              <a:latin typeface="Cambria (Заголовки)"/>
            </a:endParaRPr>
          </a:p>
        </p:txBody>
      </p:sp>
      <p:graphicFrame>
        <p:nvGraphicFramePr>
          <p:cNvPr id="4" name="Объект 3"/>
          <p:cNvGraphicFramePr>
            <a:graphicFrameLocks noGrp="1"/>
          </p:cNvGraphicFramePr>
          <p:nvPr>
            <p:ph idx="1"/>
          </p:nvPr>
        </p:nvGraphicFramePr>
        <p:xfrm>
          <a:off x="2051050" y="1089025"/>
          <a:ext cx="6624638" cy="1042988"/>
        </p:xfrm>
        <a:graphic>
          <a:graphicData uri="http://schemas.openxmlformats.org/drawingml/2006/table">
            <a:tbl>
              <a:tblPr/>
              <a:tblGrid>
                <a:gridCol w="6624638"/>
              </a:tblGrid>
              <a:tr h="1042988">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ru-RU" sz="1400" b="1" i="1" u="none" strike="noStrike" cap="none" normalizeH="0" baseline="0" dirty="0">
                          <a:ln>
                            <a:noFill/>
                          </a:ln>
                          <a:solidFill>
                            <a:srgbClr val="365F91"/>
                          </a:solidFill>
                          <a:effectLst/>
                          <a:latin typeface="Cambria" panose="02040503050406030204" pitchFamily="18" charset="0"/>
                          <a:cs typeface="Times New Roman" panose="02020603050405020304" pitchFamily="18" charset="0"/>
                        </a:rPr>
                        <a:t>                 </a:t>
                      </a:r>
                      <a:r>
                        <a:rPr kumimoji="0" lang="ru-RU" sz="1400" b="1" i="0" u="none" strike="noStrike" cap="none" normalizeH="0" baseline="0" dirty="0">
                          <a:ln>
                            <a:noFill/>
                          </a:ln>
                          <a:solidFill>
                            <a:schemeClr val="tx1"/>
                          </a:solidFill>
                          <a:effectLst/>
                          <a:latin typeface="Cambria" panose="02040503050406030204" pitchFamily="18" charset="0"/>
                          <a:cs typeface="Times New Roman" panose="02020603050405020304" pitchFamily="18" charset="0"/>
                        </a:rPr>
                        <a:t>ОБЩЕСТВО С ОГРАНИЧЕННОЙ ОТВЕТСТВЕННОСТЬЮ</a:t>
                      </a:r>
                      <a:endParaRPr kumimoji="0" lang="en-US" sz="1400" b="1" i="0" u="none" strike="noStrike" cap="none" normalizeH="0" baseline="0" dirty="0">
                        <a:ln>
                          <a:noFill/>
                        </a:ln>
                        <a:solidFill>
                          <a:schemeClr val="tx1"/>
                        </a:solidFill>
                        <a:effectLst/>
                        <a:latin typeface="Cambria" panose="02040503050406030204" pitchFamily="18"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pPr>
                      <a:r>
                        <a:rPr kumimoji="0" lang="ru-RU" sz="2800" b="1" i="0" u="none" strike="noStrike" cap="none" normalizeH="0" baseline="0" dirty="0">
                          <a:ln>
                            <a:noFill/>
                          </a:ln>
                          <a:solidFill>
                            <a:schemeClr val="tx1"/>
                          </a:solidFill>
                          <a:effectLst/>
                          <a:latin typeface="Cambria" panose="02040503050406030204" pitchFamily="18" charset="0"/>
                          <a:cs typeface="Times New Roman" panose="02020603050405020304" pitchFamily="18" charset="0"/>
                        </a:rPr>
                        <a:t>«МОРШАНСКОЕ  АТП»</a:t>
                      </a:r>
                      <a:endParaRPr kumimoji="0" lang="ru-RU" sz="2800" b="1" i="0" u="none" strike="noStrike" cap="none" normalizeH="0" baseline="0" dirty="0">
                        <a:ln>
                          <a:noFill/>
                        </a:ln>
                        <a:solidFill>
                          <a:schemeClr val="tx1"/>
                        </a:solidFill>
                        <a:effectLst/>
                        <a:latin typeface="Cambria" panose="02040503050406030204" pitchFamily="18"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pPr>
                      <a:r>
                        <a:rPr kumimoji="0" lang="ru-RU" sz="1400" b="1" i="0" u="none" strike="noStrike" cap="none" normalizeH="0" baseline="0" dirty="0">
                          <a:ln>
                            <a:noFill/>
                          </a:ln>
                          <a:solidFill>
                            <a:schemeClr val="tx1"/>
                          </a:solidFill>
                          <a:effectLst/>
                          <a:latin typeface="Cambria" panose="02040503050406030204" pitchFamily="18" charset="0"/>
                          <a:cs typeface="Times New Roman" panose="02020603050405020304" pitchFamily="18" charset="0"/>
                        </a:rPr>
                        <a:t>год основания предприятия 1971 г.</a:t>
                      </a:r>
                      <a:endParaRPr kumimoji="0" lang="ru-RU" sz="14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0111" marR="601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r>
            </a:tbl>
          </a:graphicData>
        </a:graphic>
      </p:graphicFrame>
      <p:pic>
        <p:nvPicPr>
          <p:cNvPr id="13320" name="Рисунок 40" descr="знак атп"/>
          <p:cNvPicPr>
            <a:picLocks noChangeAspect="1" noChangeArrowheads="1"/>
          </p:cNvPicPr>
          <p:nvPr/>
        </p:nvPicPr>
        <p:blipFill>
          <a:blip r:embed="rId4"/>
          <a:srcRect/>
          <a:stretch>
            <a:fillRect/>
          </a:stretch>
        </p:blipFill>
        <p:spPr bwMode="auto">
          <a:xfrm>
            <a:off x="482600" y="1089025"/>
            <a:ext cx="1449388" cy="1044575"/>
          </a:xfrm>
          <a:prstGeom prst="rect">
            <a:avLst/>
          </a:prstGeom>
          <a:noFill/>
          <a:ln w="9525">
            <a:noFill/>
            <a:miter lim="800000"/>
            <a:headEnd/>
            <a:tailEnd/>
          </a:ln>
        </p:spPr>
      </p:pic>
      <p:sp>
        <p:nvSpPr>
          <p:cNvPr id="13321" name="Прямоугольник 4"/>
          <p:cNvSpPr>
            <a:spLocks noChangeArrowheads="1"/>
          </p:cNvSpPr>
          <p:nvPr/>
        </p:nvSpPr>
        <p:spPr bwMode="auto">
          <a:xfrm>
            <a:off x="431800" y="2488059"/>
            <a:ext cx="8135938" cy="922020"/>
          </a:xfrm>
          <a:prstGeom prst="rect">
            <a:avLst/>
          </a:prstGeom>
          <a:noFill/>
          <a:ln w="9525">
            <a:noFill/>
            <a:miter lim="800000"/>
          </a:ln>
        </p:spPr>
        <p:txBody>
          <a:bodyPr>
            <a:spAutoFit/>
          </a:bodyPr>
          <a:lstStyle/>
          <a:p>
            <a:r>
              <a:rPr lang="ru-RU" b="1" dirty="0">
                <a:latin typeface="Cambria" panose="02040503050406030204" pitchFamily="18" charset="0"/>
                <a:ea typeface="Cambria" panose="02040503050406030204" pitchFamily="18" charset="0"/>
                <a:cs typeface="Times New Roman" panose="02020603050405020304" pitchFamily="18" charset="0"/>
              </a:rPr>
              <a:t>Директор:                                 </a:t>
            </a:r>
            <a:r>
              <a:rPr lang="en-US" b="1" dirty="0">
                <a:latin typeface="Cambria" panose="02040503050406030204" pitchFamily="18" charset="0"/>
                <a:ea typeface="Cambria" panose="02040503050406030204" pitchFamily="18" charset="0"/>
                <a:cs typeface="Times New Roman" panose="02020603050405020304" pitchFamily="18" charset="0"/>
              </a:rPr>
              <a:t>         </a:t>
            </a:r>
            <a:r>
              <a:rPr lang="ru-RU" b="1" dirty="0">
                <a:latin typeface="Cambria" panose="02040503050406030204" pitchFamily="18" charset="0"/>
                <a:ea typeface="Cambria" panose="02040503050406030204" pitchFamily="18" charset="0"/>
                <a:cs typeface="Times New Roman" panose="02020603050405020304" pitchFamily="18" charset="0"/>
              </a:rPr>
              <a:t>    </a:t>
            </a:r>
            <a:r>
              <a:rPr lang="ru-RU" b="1" dirty="0">
                <a:solidFill>
                  <a:schemeClr val="accent1"/>
                </a:solidFill>
                <a:latin typeface="Cambria" panose="02040503050406030204" pitchFamily="18" charset="0"/>
                <a:ea typeface="Cambria" panose="02040503050406030204" pitchFamily="18" charset="0"/>
                <a:cs typeface="Times New Roman" panose="02020603050405020304" pitchFamily="18" charset="0"/>
              </a:rPr>
              <a:t>Николотов Илья Николаевич</a:t>
            </a:r>
            <a:endParaRPr lang="ru-RU" b="1" dirty="0">
              <a:solidFill>
                <a:schemeClr val="accent1"/>
              </a:solidFill>
              <a:latin typeface="Cambria" panose="02040503050406030204" pitchFamily="18" charset="0"/>
              <a:ea typeface="Cambria" panose="02040503050406030204" pitchFamily="18" charset="0"/>
              <a:cs typeface="Times New Roman" panose="02020603050405020304" pitchFamily="18" charset="0"/>
            </a:endParaRPr>
          </a:p>
          <a:p>
            <a:r>
              <a:rPr lang="ru-RU" b="1" dirty="0">
                <a:latin typeface="Cambria" panose="02040503050406030204" pitchFamily="18" charset="0"/>
                <a:ea typeface="Cambria" panose="02040503050406030204" pitchFamily="18" charset="0"/>
                <a:cs typeface="Times New Roman" panose="02020603050405020304" pitchFamily="18" charset="0"/>
              </a:rPr>
              <a:t>Численность работников:       </a:t>
            </a:r>
            <a:r>
              <a:rPr lang="en-US" b="1" dirty="0">
                <a:latin typeface="Cambria" panose="02040503050406030204" pitchFamily="18" charset="0"/>
                <a:ea typeface="Cambria" panose="02040503050406030204" pitchFamily="18" charset="0"/>
                <a:cs typeface="Times New Roman" panose="02020603050405020304" pitchFamily="18" charset="0"/>
              </a:rPr>
              <a:t> </a:t>
            </a:r>
            <a:r>
              <a:rPr lang="ru-RU" b="1" dirty="0">
                <a:latin typeface="Cambria" panose="02040503050406030204" pitchFamily="18" charset="0"/>
                <a:ea typeface="Cambria" panose="02040503050406030204" pitchFamily="18" charset="0"/>
                <a:cs typeface="Times New Roman" panose="02020603050405020304" pitchFamily="18" charset="0"/>
              </a:rPr>
              <a:t>    </a:t>
            </a:r>
            <a:r>
              <a:rPr lang="ru-RU" b="1" dirty="0">
                <a:solidFill>
                  <a:schemeClr val="accent1"/>
                </a:solidFill>
                <a:latin typeface="Cambria" panose="02040503050406030204" pitchFamily="18" charset="0"/>
                <a:ea typeface="Cambria" panose="02040503050406030204" pitchFamily="18" charset="0"/>
                <a:cs typeface="Times New Roman" panose="02020603050405020304" pitchFamily="18" charset="0"/>
              </a:rPr>
              <a:t>68 человек</a:t>
            </a:r>
            <a:endParaRPr lang="ru-RU" b="1" dirty="0">
              <a:solidFill>
                <a:schemeClr val="accent1"/>
              </a:solidFill>
              <a:latin typeface="Cambria" panose="02040503050406030204" pitchFamily="18" charset="0"/>
              <a:ea typeface="Cambria" panose="02040503050406030204" pitchFamily="18" charset="0"/>
              <a:cs typeface="Times New Roman" panose="02020603050405020304" pitchFamily="18" charset="0"/>
            </a:endParaRPr>
          </a:p>
          <a:p>
            <a:r>
              <a:rPr lang="ru-RU" b="1" dirty="0">
                <a:latin typeface="Cambria" panose="02040503050406030204" pitchFamily="18" charset="0"/>
                <a:ea typeface="Cambria" panose="02040503050406030204" pitchFamily="18" charset="0"/>
                <a:cs typeface="Times New Roman" panose="02020603050405020304" pitchFamily="18" charset="0"/>
              </a:rPr>
              <a:t>Средняя заработная плата:         </a:t>
            </a:r>
            <a:r>
              <a:rPr lang="ru-RU" sz="1800" b="1" dirty="0">
                <a:solidFill>
                  <a:schemeClr val="accent1"/>
                </a:solidFill>
                <a:latin typeface="Cambria" panose="02040503050406030204" pitchFamily="18" charset="0"/>
                <a:ea typeface="Cambria" panose="02040503050406030204" pitchFamily="18" charset="0"/>
                <a:cs typeface="Times New Roman" panose="02020603050405020304" pitchFamily="18" charset="0"/>
              </a:rPr>
              <a:t>23  129 рублей</a:t>
            </a:r>
            <a:endParaRPr lang="ru-RU" sz="1800" b="1" dirty="0">
              <a:solidFill>
                <a:schemeClr val="accent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3323" name="Прямоугольник 5"/>
          <p:cNvSpPr>
            <a:spLocks noChangeArrowheads="1"/>
          </p:cNvSpPr>
          <p:nvPr/>
        </p:nvSpPr>
        <p:spPr bwMode="auto">
          <a:xfrm>
            <a:off x="364769" y="5702631"/>
            <a:ext cx="2176774" cy="1015663"/>
          </a:xfrm>
          <a:prstGeom prst="rect">
            <a:avLst/>
          </a:prstGeom>
          <a:noFill/>
          <a:ln w="9525">
            <a:noFill/>
            <a:miter lim="800000"/>
          </a:ln>
        </p:spPr>
        <p:txBody>
          <a:bodyPr wrap="square">
            <a:spAutoFit/>
          </a:bodyPr>
          <a:lstStyle/>
          <a:p>
            <a:r>
              <a:rPr lang="ru-RU" sz="1200" b="1" i="1" dirty="0">
                <a:latin typeface="Cambria" panose="02040503050406030204" pitchFamily="18" charset="0"/>
                <a:ea typeface="Cambria" panose="02040503050406030204" pitchFamily="18" charset="0"/>
                <a:cs typeface="Times New Roman" panose="02020603050405020304" pitchFamily="18" charset="0"/>
              </a:rPr>
              <a:t>Регулярные перевозки пассажиров прочим</a:t>
            </a:r>
            <a:endParaRPr lang="ru-RU" sz="1200" b="1" i="1" dirty="0">
              <a:latin typeface="Cambria" panose="02040503050406030204" pitchFamily="18" charset="0"/>
              <a:ea typeface="Cambria" panose="02040503050406030204" pitchFamily="18" charset="0"/>
              <a:cs typeface="Times New Roman" panose="02020603050405020304" pitchFamily="18" charset="0"/>
            </a:endParaRPr>
          </a:p>
          <a:p>
            <a:r>
              <a:rPr lang="ru-RU" sz="1200" b="1" i="1" dirty="0">
                <a:latin typeface="Cambria" panose="02040503050406030204" pitchFamily="18" charset="0"/>
                <a:ea typeface="Cambria" panose="02040503050406030204" pitchFamily="18" charset="0"/>
                <a:cs typeface="Times New Roman" panose="02020603050405020304" pitchFamily="18" charset="0"/>
              </a:rPr>
              <a:t>сухопутным транспортом в городском и пригородном сообщении</a:t>
            </a:r>
            <a:endParaRPr lang="ru-RU" sz="1200" b="1" i="1" dirty="0">
              <a:latin typeface="Cambria" panose="02040503050406030204" pitchFamily="18" charset="0"/>
              <a:ea typeface="Cambria" panose="02040503050406030204" pitchFamily="18" charset="0"/>
              <a:cs typeface="Times New Roman" panose="02020603050405020304" pitchFamily="18" charset="0"/>
            </a:endParaRPr>
          </a:p>
        </p:txBody>
      </p:sp>
      <p:sp>
        <p:nvSpPr>
          <p:cNvPr id="13325" name="Прямоугольник 9"/>
          <p:cNvSpPr>
            <a:spLocks noChangeArrowheads="1"/>
          </p:cNvSpPr>
          <p:nvPr/>
        </p:nvSpPr>
        <p:spPr bwMode="auto">
          <a:xfrm>
            <a:off x="6948264" y="5687663"/>
            <a:ext cx="2004164" cy="677108"/>
          </a:xfrm>
          <a:prstGeom prst="rect">
            <a:avLst/>
          </a:prstGeom>
          <a:noFill/>
          <a:ln w="9525">
            <a:noFill/>
            <a:miter lim="800000"/>
          </a:ln>
        </p:spPr>
        <p:txBody>
          <a:bodyPr wrap="square">
            <a:spAutoFit/>
          </a:bodyPr>
          <a:lstStyle/>
          <a:p>
            <a:r>
              <a:rPr lang="ru-RU" sz="1400" b="1" i="1" dirty="0">
                <a:latin typeface="Cambria" panose="02040503050406030204" pitchFamily="18" charset="0"/>
                <a:ea typeface="Cambria" panose="02040503050406030204" pitchFamily="18" charset="0"/>
                <a:cs typeface="Times New Roman" panose="02020603050405020304" pitchFamily="18" charset="0"/>
              </a:rPr>
              <a:t> </a:t>
            </a:r>
            <a:r>
              <a:rPr lang="ru-RU" sz="1200" b="1" i="1" dirty="0">
                <a:latin typeface="Cambria" panose="02040503050406030204" pitchFamily="18" charset="0"/>
                <a:ea typeface="Cambria" panose="02040503050406030204" pitchFamily="18" charset="0"/>
                <a:cs typeface="Times New Roman" panose="02020603050405020304" pitchFamily="18" charset="0"/>
              </a:rPr>
              <a:t>Деятельность спортивных клубов и фитнес центров</a:t>
            </a:r>
            <a:endParaRPr lang="ru-RU" sz="1200" b="1" i="1" dirty="0">
              <a:latin typeface="Cambria" panose="02040503050406030204" pitchFamily="18" charset="0"/>
              <a:ea typeface="Cambria" panose="02040503050406030204" pitchFamily="18" charset="0"/>
              <a:cs typeface="Times New Roman" panose="02020603050405020304" pitchFamily="18" charset="0"/>
            </a:endParaRPr>
          </a:p>
        </p:txBody>
      </p:sp>
      <p:sp>
        <p:nvSpPr>
          <p:cNvPr id="13" name="TextBox 12"/>
          <p:cNvSpPr txBox="1"/>
          <p:nvPr/>
        </p:nvSpPr>
        <p:spPr>
          <a:xfrm>
            <a:off x="2771800" y="3573016"/>
            <a:ext cx="2700337" cy="369888"/>
          </a:xfrm>
          <a:prstGeom prst="rect">
            <a:avLst/>
          </a:prstGeom>
          <a:solidFill>
            <a:schemeClr val="accent1">
              <a:lumMod val="20000"/>
              <a:lumOff val="80000"/>
            </a:schemeClr>
          </a:solidFill>
          <a:ln>
            <a:solidFill>
              <a:schemeClr val="tx1"/>
            </a:solidFill>
          </a:ln>
        </p:spPr>
        <p:txBody>
          <a:bodyPr>
            <a:spAutoFit/>
          </a:bodyPr>
          <a:lstStyle/>
          <a:p>
            <a:pPr fontAlgn="auto">
              <a:spcBef>
                <a:spcPts val="0"/>
              </a:spcBef>
              <a:spcAft>
                <a:spcPts val="0"/>
              </a:spcAft>
              <a:defRPr/>
            </a:pPr>
            <a:r>
              <a:rPr lang="ru-RU" b="1" dirty="0">
                <a:solidFill>
                  <a:prstClr val="black"/>
                </a:solidFill>
                <a:latin typeface="Cambria" panose="02040503050406030204" pitchFamily="18" charset="0"/>
                <a:ea typeface="Cambria" panose="02040503050406030204" pitchFamily="18" charset="0"/>
                <a:cs typeface="Times New Roman" panose="02020603050405020304" pitchFamily="18" charset="0"/>
              </a:rPr>
              <a:t>Виды деятельности:</a:t>
            </a:r>
            <a:endParaRPr lang="ru-RU"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p:cNvSpPr txBox="1"/>
          <p:nvPr/>
        </p:nvSpPr>
        <p:spPr>
          <a:xfrm>
            <a:off x="457200" y="438150"/>
            <a:ext cx="1871663" cy="369888"/>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txBody>
          <a:bodyPr>
            <a:spAutoFit/>
          </a:bodyPr>
          <a:lstStyle/>
          <a:p>
            <a:r>
              <a:rPr lang="ru-RU" b="1" dirty="0">
                <a:latin typeface="Cambria" panose="02040503050406030204" pitchFamily="18" charset="0"/>
              </a:rPr>
              <a:t>НОМИНАЦИЯ: </a:t>
            </a:r>
            <a:endParaRPr lang="ru-RU" b="1" dirty="0">
              <a:latin typeface="Cambria" panose="02040503050406030204" pitchFamily="18" charset="0"/>
            </a:endParaRPr>
          </a:p>
        </p:txBody>
      </p:sp>
      <p:sp>
        <p:nvSpPr>
          <p:cNvPr id="3" name="Прямоугольник 2"/>
          <p:cNvSpPr/>
          <p:nvPr/>
        </p:nvSpPr>
        <p:spPr>
          <a:xfrm>
            <a:off x="4524798" y="5759149"/>
            <a:ext cx="2063327" cy="461665"/>
          </a:xfrm>
          <a:prstGeom prst="rect">
            <a:avLst/>
          </a:prstGeom>
        </p:spPr>
        <p:txBody>
          <a:bodyPr wrap="square">
            <a:spAutoFit/>
          </a:bodyPr>
          <a:lstStyle/>
          <a:p>
            <a:r>
              <a:rPr lang="ru-RU" sz="1200" b="1" dirty="0">
                <a:latin typeface="Cambria" panose="02040503050406030204" pitchFamily="18" charset="0"/>
                <a:ea typeface="Cambria" panose="02040503050406030204" pitchFamily="18" charset="0"/>
              </a:rPr>
              <a:t>Деятельность в области медицины</a:t>
            </a:r>
            <a:endParaRPr lang="ru-RU" sz="1200" b="1" dirty="0">
              <a:latin typeface="Cambria" panose="02040503050406030204" pitchFamily="18" charset="0"/>
              <a:ea typeface="Cambria" panose="02040503050406030204" pitchFamily="18" charset="0"/>
            </a:endParaRPr>
          </a:p>
        </p:txBody>
      </p:sp>
      <p:sp>
        <p:nvSpPr>
          <p:cNvPr id="5" name="Прямоугольник 4"/>
          <p:cNvSpPr/>
          <p:nvPr/>
        </p:nvSpPr>
        <p:spPr>
          <a:xfrm>
            <a:off x="2771800" y="5759149"/>
            <a:ext cx="1306513" cy="830997"/>
          </a:xfrm>
          <a:prstGeom prst="rect">
            <a:avLst/>
          </a:prstGeom>
        </p:spPr>
        <p:txBody>
          <a:bodyPr wrap="square">
            <a:spAutoFit/>
          </a:bodyPr>
          <a:lstStyle/>
          <a:p>
            <a:r>
              <a:rPr lang="ru-RU" sz="1200" b="1" dirty="0">
                <a:latin typeface="Cambria" panose="02040503050406030204" pitchFamily="18" charset="0"/>
                <a:ea typeface="Cambria" panose="02040503050406030204" pitchFamily="18" charset="0"/>
              </a:rPr>
              <a:t>Техническое обслуживание и ремонт прочих </a:t>
            </a:r>
            <a:r>
              <a:rPr lang="ru-RU" sz="1200" b="1" dirty="0" err="1">
                <a:latin typeface="Cambria" panose="02040503050406030204" pitchFamily="18" charset="0"/>
                <a:ea typeface="Cambria" panose="02040503050406030204" pitchFamily="18" charset="0"/>
              </a:rPr>
              <a:t>т.с</a:t>
            </a:r>
            <a:r>
              <a:rPr lang="ru-RU" sz="1200" b="1" dirty="0">
                <a:latin typeface="Cambria" panose="02040503050406030204" pitchFamily="18" charset="0"/>
                <a:ea typeface="Cambria" panose="02040503050406030204" pitchFamily="18" charset="0"/>
              </a:rPr>
              <a:t>.</a:t>
            </a:r>
            <a:endParaRPr lang="ru-RU" sz="1200" b="1" dirty="0">
              <a:latin typeface="Cambria" panose="02040503050406030204" pitchFamily="18" charset="0"/>
              <a:ea typeface="Cambria" panose="02040503050406030204" pitchFamily="18" charset="0"/>
            </a:endParaRPr>
          </a:p>
        </p:txBody>
      </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035" y="4258515"/>
            <a:ext cx="2125239" cy="1416826"/>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rcRect l="11267" t="14714" r="15459" b="11359"/>
          <a:stretch>
            <a:fillRect/>
          </a:stretch>
        </p:blipFill>
        <p:spPr>
          <a:xfrm>
            <a:off x="2456602" y="4258515"/>
            <a:ext cx="1915231" cy="1425094"/>
          </a:xfrm>
          <a:prstGeom prst="rect">
            <a:avLst/>
          </a:prstGeom>
        </p:spPr>
      </p:pic>
      <p:pic>
        <p:nvPicPr>
          <p:cNvPr id="14" name="Рисунок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4161" y="4252418"/>
            <a:ext cx="2529641" cy="1422923"/>
          </a:xfrm>
          <a:prstGeom prst="rect">
            <a:avLst/>
          </a:prstGeom>
        </p:spPr>
      </p:pic>
      <p:pic>
        <p:nvPicPr>
          <p:cNvPr id="17" name="Рисунок 16"/>
          <p:cNvPicPr>
            <a:picLocks noChangeAspect="1"/>
          </p:cNvPicPr>
          <p:nvPr/>
        </p:nvPicPr>
        <p:blipFill>
          <a:blip r:embed="rId8" cstate="print">
            <a:extLst>
              <a:ext uri="{28A0092B-C50C-407E-A947-70E740481C1C}">
                <a14:useLocalDpi xmlns:a14="http://schemas.microsoft.com/office/drawing/2010/main" val="0"/>
              </a:ext>
            </a:extLst>
          </a:blip>
          <a:srcRect l="-2252" r="8057"/>
          <a:stretch>
            <a:fillRect/>
          </a:stretch>
        </p:blipFill>
        <p:spPr>
          <a:xfrm>
            <a:off x="6923802" y="4247351"/>
            <a:ext cx="2028627" cy="143625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6000"/>
    </mc:Choice>
    <mc:Fallback>
      <p:transition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nvGraphicFramePr>
        <p:xfrm>
          <a:off x="488950" y="5494338"/>
          <a:ext cx="8286808" cy="1089619"/>
        </p:xfrm>
        <a:graphic>
          <a:graphicData uri="http://schemas.openxmlformats.org/drawingml/2006/table">
            <a:tbl>
              <a:tblPr/>
              <a:tblGrid>
                <a:gridCol w="8286808"/>
              </a:tblGrid>
              <a:tr h="1089619">
                <a:tc>
                  <a:txBody>
                    <a:bodyPr/>
                    <a:lstStyle/>
                    <a:p>
                      <a:pPr marL="0" lvl="0" indent="0" algn="ctr">
                        <a:lnSpc>
                          <a:spcPct val="115000"/>
                        </a:lnSpc>
                        <a:spcAft>
                          <a:spcPts val="1000"/>
                        </a:spcAft>
                        <a:buSzPts val="1000"/>
                        <a:buFont typeface="Symbol" panose="05050102010706020507" pitchFamily="18" charset="2"/>
                        <a:buNone/>
                        <a:tabLst>
                          <a:tab pos="457200" algn="l"/>
                        </a:tabLst>
                      </a:pPr>
                      <a:r>
                        <a:rPr lang="ru-RU" sz="1400" b="1"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Здоровый образ жизни делает возможным воплощение в жизнь многих планов и идей. А придерживающиеся его люди полны бодрости, здоровья, сил и энергии. Крепкое здоровье и </a:t>
                      </a:r>
                      <a:endParaRPr lang="ru-RU" sz="1400" b="1"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graphicFrame>
        <p:nvGraphicFramePr>
          <p:cNvPr id="17" name="Таблица 16"/>
          <p:cNvGraphicFramePr>
            <a:graphicFrameLocks noGrp="1"/>
          </p:cNvGraphicFramePr>
          <p:nvPr>
            <p:custDataLst>
              <p:tags r:id="rId1"/>
            </p:custDataLst>
          </p:nvPr>
        </p:nvGraphicFramePr>
        <p:xfrm>
          <a:off x="488315" y="4581525"/>
          <a:ext cx="8287385" cy="1710055"/>
        </p:xfrm>
        <a:graphic>
          <a:graphicData uri="http://schemas.openxmlformats.org/drawingml/2006/table">
            <a:tbl>
              <a:tblPr/>
              <a:tblGrid>
                <a:gridCol w="8287385"/>
              </a:tblGrid>
              <a:tr h="1710055">
                <a:tc>
                  <a:txBody>
                    <a:bodyPr/>
                    <a:lstStyle/>
                    <a:p>
                      <a:pPr marL="171450" lvl="0" indent="-171450">
                        <a:lnSpc>
                          <a:spcPct val="100000"/>
                        </a:lnSpc>
                        <a:spcAft>
                          <a:spcPts val="0"/>
                        </a:spcAft>
                        <a:buSzPts val="1000"/>
                        <a:buFont typeface="Arial" panose="020B0604020202020204" pitchFamily="34" charset="0"/>
                        <a:buChar char="•"/>
                        <a:tabLst>
                          <a:tab pos="457200" algn="l"/>
                        </a:tabLst>
                      </a:pPr>
                      <a:r>
                        <a:rPr lang="ru-RU"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п</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оддерживать</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стабильный</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социально</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психологический</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климат</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в</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коллективе</a:t>
                      </a:r>
                      <a:r>
                        <a:rPr lang="ru-RU"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a:t>
                      </a:r>
                      <a:endPar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endParaRPr>
                    </a:p>
                    <a:p>
                      <a:pPr marL="171450" lvl="0" indent="-171450">
                        <a:lnSpc>
                          <a:spcPct val="100000"/>
                        </a:lnSpc>
                        <a:spcAft>
                          <a:spcPts val="0"/>
                        </a:spcAft>
                        <a:buSzPts val="1000"/>
                        <a:buFont typeface="Arial" panose="020B0604020202020204" pitchFamily="34" charset="0"/>
                        <a:buChar char="•"/>
                        <a:tabLst>
                          <a:tab pos="457200" algn="l"/>
                        </a:tabLst>
                      </a:pPr>
                      <a:r>
                        <a:rPr lang="ru-RU"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о</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птимизировать</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предоставляемые</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социальные</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льготы</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и</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компенсации</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с</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помощью</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введения</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унифицированного</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порядка</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обращения</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за</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ними</a:t>
                      </a:r>
                      <a:r>
                        <a:rPr lang="ru-RU"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a:t>
                      </a:r>
                      <a:endPar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endParaRPr>
                    </a:p>
                    <a:p>
                      <a:pPr marL="171450" lvl="0" indent="-171450">
                        <a:lnSpc>
                          <a:spcPct val="100000"/>
                        </a:lnSpc>
                        <a:spcAft>
                          <a:spcPts val="0"/>
                        </a:spcAft>
                        <a:buSzPts val="1000"/>
                        <a:buFont typeface="Arial" panose="020B0604020202020204" pitchFamily="34" charset="0"/>
                        <a:buChar char="•"/>
                        <a:tabLst>
                          <a:tab pos="457200" algn="l"/>
                        </a:tabLst>
                      </a:pPr>
                      <a:r>
                        <a:rPr lang="ru-RU"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п</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ривлекать</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и</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удерживать</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эффективных</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руководителей</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и</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высококвалифицированных</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специалистов</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способных</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реализовывать</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стратегию</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компании</a:t>
                      </a:r>
                      <a:r>
                        <a:rPr lang="ru-RU"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a:t>
                      </a:r>
                      <a:endParaRPr lang="ru-RU"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endParaRPr>
                    </a:p>
                    <a:p>
                      <a:pPr marL="171450" lvl="0" indent="-171450">
                        <a:lnSpc>
                          <a:spcPct val="100000"/>
                        </a:lnSpc>
                        <a:spcAft>
                          <a:spcPts val="0"/>
                        </a:spcAft>
                        <a:buSzPts val="1000"/>
                        <a:buFont typeface="Arial" panose="020B0604020202020204" pitchFamily="34" charset="0"/>
                        <a:buChar char="•"/>
                        <a:tabLst>
                          <a:tab pos="457200" algn="l"/>
                        </a:tabLst>
                      </a:pPr>
                      <a:r>
                        <a:rPr 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стабильно п</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оддерж</a:t>
                      </a:r>
                      <a:r>
                        <a:rPr lang="ru-RU"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ивать</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социально</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психологическ</a:t>
                      </a:r>
                      <a:r>
                        <a:rPr lang="ru-RU"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ий</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климат</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в</a:t>
                      </a:r>
                      <a:r>
                        <a:rPr lang="en-US" altLang="ru-RU"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коллективе</a:t>
                      </a:r>
                      <a:r>
                        <a:rPr lang="ru-RU"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a:t>
                      </a:r>
                      <a:endParaRPr lang="ru-RU" altLang="en-US" sz="13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18" name="Прямоугольник: скругленные углы 17"/>
          <p:cNvSpPr/>
          <p:nvPr/>
        </p:nvSpPr>
        <p:spPr>
          <a:xfrm>
            <a:off x="422275" y="115888"/>
            <a:ext cx="8353425" cy="8651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600" b="1">
                <a:solidFill>
                  <a:srgbClr val="C00000"/>
                </a:solidFill>
                <a:latin typeface="Cambria" panose="02040503050406030204" pitchFamily="18" charset="0"/>
                <a:cs typeface="Arial" panose="020B0604020202020204" pitchFamily="34" charset="0"/>
              </a:rPr>
              <a:t>Цель программы: </a:t>
            </a:r>
            <a:r>
              <a:rPr lang="en-US" altLang="ru-RU" sz="1600" b="1">
                <a:solidFill>
                  <a:schemeClr val="tx1"/>
                </a:solidFill>
                <a:latin typeface="Cambria" panose="02040503050406030204" pitchFamily="18" charset="0"/>
                <a:cs typeface="Arial" panose="020B0604020202020204" pitchFamily="34" charset="0"/>
              </a:rPr>
              <a:t> </a:t>
            </a:r>
            <a:r>
              <a:rPr lang="en-US" altLang="en-US" sz="1600" b="1">
                <a:solidFill>
                  <a:schemeClr val="tx1"/>
                </a:solidFill>
                <a:latin typeface="Cambria" panose="02040503050406030204" pitchFamily="18" charset="0"/>
                <a:cs typeface="Arial" panose="020B0604020202020204" pitchFamily="34" charset="0"/>
              </a:rPr>
              <a:t>решение</a:t>
            </a:r>
            <a:r>
              <a:rPr lang="en-US" altLang="ru-RU" sz="1600" b="1">
                <a:solidFill>
                  <a:schemeClr val="tx1"/>
                </a:solidFill>
                <a:latin typeface="Cambria" panose="02040503050406030204" pitchFamily="18" charset="0"/>
                <a:cs typeface="Arial" panose="020B0604020202020204" pitchFamily="34" charset="0"/>
              </a:rPr>
              <a:t> </a:t>
            </a:r>
            <a:r>
              <a:rPr lang="en-US" altLang="en-US" sz="1600" b="1">
                <a:solidFill>
                  <a:schemeClr val="tx1"/>
                </a:solidFill>
                <a:latin typeface="Cambria" panose="02040503050406030204" pitchFamily="18" charset="0"/>
                <a:cs typeface="Arial" panose="020B0604020202020204" pitchFamily="34" charset="0"/>
              </a:rPr>
              <a:t>социальных</a:t>
            </a:r>
            <a:r>
              <a:rPr lang="en-US" altLang="ru-RU" sz="1600" b="1">
                <a:solidFill>
                  <a:schemeClr val="tx1"/>
                </a:solidFill>
                <a:latin typeface="Cambria" panose="02040503050406030204" pitchFamily="18" charset="0"/>
                <a:cs typeface="Arial" panose="020B0604020202020204" pitchFamily="34" charset="0"/>
              </a:rPr>
              <a:t> </a:t>
            </a:r>
            <a:r>
              <a:rPr lang="en-US" altLang="en-US" sz="1600" b="1">
                <a:solidFill>
                  <a:schemeClr val="tx1"/>
                </a:solidFill>
                <a:latin typeface="Cambria" panose="02040503050406030204" pitchFamily="18" charset="0"/>
                <a:cs typeface="Arial" panose="020B0604020202020204" pitchFamily="34" charset="0"/>
              </a:rPr>
              <a:t>проблем</a:t>
            </a:r>
            <a:r>
              <a:rPr lang="en-US" altLang="ru-RU" sz="1600" b="1">
                <a:solidFill>
                  <a:schemeClr val="tx1"/>
                </a:solidFill>
                <a:latin typeface="Cambria" panose="02040503050406030204" pitchFamily="18" charset="0"/>
                <a:cs typeface="Arial" panose="020B0604020202020204" pitchFamily="34" charset="0"/>
              </a:rPr>
              <a:t> </a:t>
            </a:r>
            <a:r>
              <a:rPr lang="en-US" altLang="en-US" sz="1600" b="1">
                <a:solidFill>
                  <a:schemeClr val="tx1"/>
                </a:solidFill>
                <a:latin typeface="Cambria" panose="02040503050406030204" pitchFamily="18" charset="0"/>
                <a:cs typeface="Arial" panose="020B0604020202020204" pitchFamily="34" charset="0"/>
              </a:rPr>
              <a:t>и</a:t>
            </a:r>
            <a:r>
              <a:rPr lang="en-US" altLang="ru-RU" sz="1600" b="1">
                <a:solidFill>
                  <a:schemeClr val="tx1"/>
                </a:solidFill>
                <a:latin typeface="Cambria" panose="02040503050406030204" pitchFamily="18" charset="0"/>
                <a:cs typeface="Arial" panose="020B0604020202020204" pitchFamily="34" charset="0"/>
              </a:rPr>
              <a:t> </a:t>
            </a:r>
            <a:r>
              <a:rPr lang="en-US" altLang="en-US" sz="1600" b="1">
                <a:solidFill>
                  <a:schemeClr val="tx1"/>
                </a:solidFill>
                <a:latin typeface="Cambria" panose="02040503050406030204" pitchFamily="18" charset="0"/>
                <a:cs typeface="Arial" panose="020B0604020202020204" pitchFamily="34" charset="0"/>
              </a:rPr>
              <a:t>повышение</a:t>
            </a:r>
            <a:r>
              <a:rPr lang="en-US" altLang="ru-RU" sz="1600" b="1">
                <a:solidFill>
                  <a:schemeClr val="tx1"/>
                </a:solidFill>
                <a:latin typeface="Cambria" panose="02040503050406030204" pitchFamily="18" charset="0"/>
                <a:cs typeface="Arial" panose="020B0604020202020204" pitchFamily="34" charset="0"/>
              </a:rPr>
              <a:t> </a:t>
            </a:r>
            <a:r>
              <a:rPr lang="en-US" altLang="en-US" sz="1600" b="1">
                <a:solidFill>
                  <a:schemeClr val="tx1"/>
                </a:solidFill>
                <a:latin typeface="Cambria" panose="02040503050406030204" pitchFamily="18" charset="0"/>
                <a:cs typeface="Arial" panose="020B0604020202020204" pitchFamily="34" charset="0"/>
              </a:rPr>
              <a:t>благосостояния</a:t>
            </a:r>
            <a:endParaRPr lang="en-US" altLang="en-US" sz="1600" b="1">
              <a:solidFill>
                <a:schemeClr val="tx1"/>
              </a:solidFill>
              <a:latin typeface="Cambria" panose="02040503050406030204" pitchFamily="18" charset="0"/>
              <a:cs typeface="Arial" panose="020B0604020202020204" pitchFamily="34" charset="0"/>
            </a:endParaRPr>
          </a:p>
          <a:p>
            <a:pPr algn="ctr"/>
            <a:endParaRPr lang="ru-RU">
              <a:solidFill>
                <a:schemeClr val="tx1"/>
              </a:solidFill>
              <a:cs typeface="Arial" panose="020B0604020202020204"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138238"/>
            <a:ext cx="4104456" cy="273630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245" y="1138239"/>
            <a:ext cx="4104456" cy="2736838"/>
          </a:xfrm>
          <a:prstGeom prst="rect">
            <a:avLst/>
          </a:prstGeom>
        </p:spPr>
      </p:pic>
    </p:spTree>
  </p:cSld>
  <p:clrMapOvr>
    <a:masterClrMapping/>
  </p:clrMapOvr>
  <p:transition spd="slow" advClick="0" advTm="6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a:picLocks noChangeAspect="1"/>
          </p:cNvPicPr>
          <p:nvPr/>
        </p:nvPicPr>
        <p:blipFill rotWithShape="1">
          <a:blip r:embed="rId1" cstate="print"/>
          <a:srcRect l="6994" t="6994" r="6285" b="31663"/>
          <a:stretch>
            <a:fillRect/>
          </a:stretch>
        </p:blipFill>
        <p:spPr>
          <a:xfrm>
            <a:off x="4427984" y="3339892"/>
            <a:ext cx="4464496" cy="2105332"/>
          </a:xfrm>
          <a:prstGeom prst="rect">
            <a:avLst/>
          </a:prstGeom>
          <a:effectLst>
            <a:softEdge rad="31750"/>
          </a:effectLst>
        </p:spPr>
      </p:pic>
      <p:sp>
        <p:nvSpPr>
          <p:cNvPr id="24" name="Прямоугольник: скругленные углы 23"/>
          <p:cNvSpPr/>
          <p:nvPr/>
        </p:nvSpPr>
        <p:spPr>
          <a:xfrm>
            <a:off x="179388" y="5640388"/>
            <a:ext cx="8678862" cy="97313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pPr>
            <a:r>
              <a:rPr lang="ru-RU" sz="1400" b="1">
                <a:solidFill>
                  <a:srgbClr val="0070C0"/>
                </a:solidFill>
                <a:latin typeface="Cambria" panose="02040503050406030204" pitchFamily="18" charset="0"/>
                <a:cs typeface="Times New Roman" panose="02020603050405020304" pitchFamily="18" charset="0"/>
              </a:rPr>
              <a:t>Здоровый образ жизни делает возможным воплощение в жизнь многих планов и идей. А придерживающиеся его люди полны бодрости, здоровья, сил и энергии. Крепкое здоровье и хороший иммунитет, полученные при соблюдении принципов ЗОЖ позволят долгие годы наслаждаться жизнью и получать от неё максимальное удовольствие.</a:t>
            </a:r>
            <a:endParaRPr lang="ru-RU" sz="1400" b="1">
              <a:solidFill>
                <a:srgbClr val="0070C0"/>
              </a:solidFill>
              <a:latin typeface="Cambria" panose="020405030504060302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228" y="296651"/>
            <a:ext cx="3677692" cy="2451103"/>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158" y="2782566"/>
            <a:ext cx="4138900" cy="276024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rcRect t="15475" b="8245"/>
          <a:stretch>
            <a:fillRect/>
          </a:stretch>
        </p:blipFill>
        <p:spPr>
          <a:xfrm>
            <a:off x="4139952" y="294920"/>
            <a:ext cx="4829820" cy="2456107"/>
          </a:xfrm>
          <a:prstGeom prst="rect">
            <a:avLst/>
          </a:prstGeom>
        </p:spPr>
      </p:pic>
    </p:spTree>
  </p:cSld>
  <p:clrMapOvr>
    <a:masterClrMapping/>
  </p:clrMapOvr>
  <p:transition spd="slow" advClick="0" advTm="6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338" y="92075"/>
            <a:ext cx="8532812" cy="1347788"/>
          </a:xfrm>
          <a:prstGeom prst="roundRect">
            <a:avLst/>
          </a:prstGeom>
          <a:solidFill>
            <a:schemeClr val="accent5">
              <a:lumMod val="20000"/>
              <a:lumOff val="80000"/>
            </a:schemeClr>
          </a:solidFill>
          <a:ln>
            <a:solidFill>
              <a:schemeClr val="tx2"/>
            </a:solidFill>
          </a:ln>
        </p:spPr>
        <p:txBody>
          <a:bodyPr rtlCol="0">
            <a:normAutofit fontScale="90000"/>
          </a:bodyPr>
          <a:lstStyle/>
          <a:p>
            <a:pPr indent="180340" fontAlgn="auto">
              <a:lnSpc>
                <a:spcPct val="107000"/>
              </a:lnSpc>
              <a:spcAft>
                <a:spcPts val="800"/>
              </a:spcAft>
              <a:defRPr/>
            </a:pPr>
            <a:r>
              <a:rPr lang="ru-RU" sz="1400" b="1" dirty="0">
                <a:solidFill>
                  <a:srgbClr val="FF0000"/>
                </a:solidFill>
                <a:latin typeface="Cambria" panose="02040503050406030204" pitchFamily="18" charset="0"/>
                <a:ea typeface="Cambria" panose="02040503050406030204" pitchFamily="18" charset="0"/>
                <a:cs typeface="Calibri" panose="020F0502020204030204" pitchFamily="34" charset="0"/>
              </a:rPr>
              <a:t>Построено несколько спортивных клубов и спортзалов, десятки спортивных уголков.</a:t>
            </a:r>
            <a:br>
              <a:rPr lang="ru-RU" sz="1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br>
            <a:r>
              <a:rPr lang="ru-RU" sz="1400" b="1" dirty="0">
                <a:solidFill>
                  <a:srgbClr val="FF0000"/>
                </a:solidFill>
                <a:latin typeface="Cambria" panose="02040503050406030204" pitchFamily="18" charset="0"/>
                <a:ea typeface="Cambria" panose="02040503050406030204" pitchFamily="18" charset="0"/>
                <a:cs typeface="Calibri" panose="020F0502020204030204" pitchFamily="34" charset="0"/>
              </a:rPr>
              <a:t>Проведено множество соревнований: по боксу, армейскому рукопашному бою, абсолютно реальному бою, военно-полевые выходы, байдарочные походы, соревнования по стрельбе, стрельбе из лука, арбалета, по практической стрельбе, </a:t>
            </a:r>
            <a:r>
              <a:rPr lang="ru-RU" sz="1400" b="1" dirty="0" err="1">
                <a:solidFill>
                  <a:srgbClr val="FF0000"/>
                </a:solidFill>
                <a:latin typeface="Cambria" panose="02040503050406030204" pitchFamily="18" charset="0"/>
                <a:ea typeface="Cambria" panose="02040503050406030204" pitchFamily="18" charset="0"/>
                <a:cs typeface="Calibri" panose="020F0502020204030204" pitchFamily="34" charset="0"/>
              </a:rPr>
              <a:t>лазертагу</a:t>
            </a:r>
            <a:r>
              <a:rPr lang="ru-RU" sz="1400" b="1" dirty="0">
                <a:solidFill>
                  <a:srgbClr val="FF0000"/>
                </a:solidFill>
                <a:latin typeface="Cambria" panose="02040503050406030204" pitchFamily="18" charset="0"/>
                <a:ea typeface="Cambria" panose="02040503050406030204" pitchFamily="18" charset="0"/>
                <a:cs typeface="Calibri" panose="020F0502020204030204" pitchFamily="34" charset="0"/>
              </a:rPr>
              <a:t>, пейнтболу, каратэ </a:t>
            </a:r>
            <a:r>
              <a:rPr lang="ru-RU" sz="1400" b="1" dirty="0" err="1">
                <a:solidFill>
                  <a:srgbClr val="FF0000"/>
                </a:solidFill>
                <a:latin typeface="Cambria" panose="02040503050406030204" pitchFamily="18" charset="0"/>
                <a:ea typeface="Cambria" panose="02040503050406030204" pitchFamily="18" charset="0"/>
                <a:cs typeface="Calibri" panose="020F0502020204030204" pitchFamily="34" charset="0"/>
              </a:rPr>
              <a:t>шотокан</a:t>
            </a:r>
            <a:r>
              <a:rPr lang="ru-RU" sz="1400" b="1" dirty="0">
                <a:solidFill>
                  <a:srgbClr val="FF0000"/>
                </a:solidFill>
                <a:latin typeface="Cambria" panose="02040503050406030204" pitchFamily="18" charset="0"/>
                <a:ea typeface="Cambria" panose="02040503050406030204" pitchFamily="18" charset="0"/>
                <a:cs typeface="Calibri" panose="020F0502020204030204" pitchFamily="34" charset="0"/>
              </a:rPr>
              <a:t>, кроссфиту, полиатлону, биатлону, проводится сдача на черные береты, сдача на ГТО, ворошиловский стрелок. Развиваются десятки спортивных направлений.</a:t>
            </a:r>
            <a:endParaRPr lang="ru-RU" sz="1100" dirty="0">
              <a:latin typeface="Cambria" panose="02040503050406030204" pitchFamily="18" charset="0"/>
              <a:ea typeface="Cambria" panose="02040503050406030204" pitchFamily="18" charset="0"/>
              <a:cs typeface="Times New Roman" panose="02020603050405020304" pitchFamily="18" charset="0"/>
            </a:endParaRPr>
          </a:p>
        </p:txBody>
      </p:sp>
      <p:pic>
        <p:nvPicPr>
          <p:cNvPr id="4" name="Рисунок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35460" y="3645023"/>
            <a:ext cx="4259708" cy="2840360"/>
          </a:xfrm>
          <a:prstGeom prst="rect">
            <a:avLst/>
          </a:prstGeom>
        </p:spPr>
      </p:pic>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362" y="3645024"/>
            <a:ext cx="4259638" cy="2840359"/>
          </a:xfrm>
          <a:prstGeom prst="rect">
            <a:avLst/>
          </a:prstGeom>
        </p:spPr>
      </p:pic>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rcRect l="-392" t="32026" r="392" b="34011"/>
          <a:stretch>
            <a:fillRect/>
          </a:stretch>
        </p:blipFill>
        <p:spPr>
          <a:xfrm>
            <a:off x="308383" y="1546832"/>
            <a:ext cx="8586785" cy="1944216"/>
          </a:xfrm>
          <a:prstGeom prst="rect">
            <a:avLst/>
          </a:prstGeom>
        </p:spPr>
      </p:pic>
    </p:spTree>
  </p:cSld>
  <p:clrMapOvr>
    <a:masterClrMapping/>
  </p:clrMapOvr>
  <p:transition spd="slow" advClick="0" advTm="6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352425"/>
            <a:ext cx="3313112" cy="379413"/>
          </a:xfrm>
          <a:solidFill>
            <a:schemeClr val="accent3">
              <a:lumMod val="20000"/>
              <a:lumOff val="80000"/>
            </a:schemeClr>
          </a:solidFill>
          <a:ln>
            <a:solidFill>
              <a:schemeClr val="tx1"/>
            </a:solidFill>
          </a:ln>
        </p:spPr>
        <p:txBody>
          <a:bodyPr rtlCol="0">
            <a:normAutofit fontScale="90000"/>
          </a:bodyPr>
          <a:lstStyle/>
          <a:p>
            <a:pPr algn="l" fontAlgn="auto">
              <a:spcAft>
                <a:spcPts val="0"/>
              </a:spcAft>
              <a:defRPr/>
            </a:pPr>
            <a:br>
              <a:rPr lang="ru-RU" sz="1800" b="1" dirty="0">
                <a:solidFill>
                  <a:schemeClr val="tx2"/>
                </a:solidFill>
              </a:rPr>
            </a:br>
            <a:r>
              <a:rPr lang="ru-RU" sz="1800" b="1" dirty="0">
                <a:solidFill>
                  <a:schemeClr val="tx2"/>
                </a:solidFill>
              </a:rPr>
              <a:t>Результаты реализации программ:</a:t>
            </a:r>
            <a:br>
              <a:rPr lang="ru-RU" sz="1800" dirty="0"/>
            </a:br>
            <a:endParaRPr lang="ru-RU" sz="1800" dirty="0"/>
          </a:p>
        </p:txBody>
      </p:sp>
      <p:graphicFrame>
        <p:nvGraphicFramePr>
          <p:cNvPr id="10" name="Содержимое 9"/>
          <p:cNvGraphicFramePr>
            <a:graphicFrameLocks noGrp="1"/>
          </p:cNvGraphicFramePr>
          <p:nvPr>
            <p:ph sz="half" idx="1"/>
          </p:nvPr>
        </p:nvGraphicFramePr>
        <p:xfrm>
          <a:off x="457200" y="1379538"/>
          <a:ext cx="2936875" cy="731520"/>
        </p:xfrm>
        <a:graphic>
          <a:graphicData uri="http://schemas.openxmlformats.org/drawingml/2006/table">
            <a:tbl>
              <a:tblPr/>
              <a:tblGrid>
                <a:gridCol w="2936875"/>
              </a:tblGrid>
              <a:tr h="5683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400" b="1" i="0" u="none" strike="noStrike" cap="none" normalizeH="0" baseline="0">
                          <a:ln>
                            <a:noFill/>
                          </a:ln>
                          <a:solidFill>
                            <a:srgbClr val="0070C0"/>
                          </a:solidFill>
                          <a:effectLst/>
                          <a:latin typeface="Cambria" panose="02040503050406030204" pitchFamily="18" charset="0"/>
                          <a:cs typeface="Times New Roman" panose="02020603050405020304" pitchFamily="18" charset="0"/>
                        </a:rPr>
                        <a:t>Укреплению</a:t>
                      </a:r>
                      <a:r>
                        <a:rPr kumimoji="0" lang="en-US" altLang="ru-RU" sz="1400" b="1" i="0" u="none" strike="noStrike" cap="none" normalizeH="0" baseline="0">
                          <a:ln>
                            <a:noFill/>
                          </a:ln>
                          <a:solidFill>
                            <a:srgbClr val="0070C0"/>
                          </a:solidFill>
                          <a:effectLst/>
                          <a:latin typeface="Cambria" panose="02040503050406030204" pitchFamily="18" charset="0"/>
                          <a:cs typeface="Times New Roman" panose="02020603050405020304" pitchFamily="18" charset="0"/>
                        </a:rPr>
                        <a:t> </a:t>
                      </a:r>
                      <a:r>
                        <a:rPr kumimoji="0" lang="en-US" altLang="en-US" sz="1400" b="1" i="0" u="none" strike="noStrike" cap="none" normalizeH="0" baseline="0">
                          <a:ln>
                            <a:noFill/>
                          </a:ln>
                          <a:solidFill>
                            <a:srgbClr val="0070C0"/>
                          </a:solidFill>
                          <a:effectLst/>
                          <a:latin typeface="Cambria" panose="02040503050406030204" pitchFamily="18" charset="0"/>
                          <a:cs typeface="Times New Roman" panose="02020603050405020304" pitchFamily="18" charset="0"/>
                        </a:rPr>
                        <a:t>здоровья</a:t>
                      </a:r>
                      <a:r>
                        <a:rPr kumimoji="0" lang="en-US" altLang="ru-RU" sz="1400" b="1" i="0" u="none" strike="noStrike" cap="none" normalizeH="0" baseline="0">
                          <a:ln>
                            <a:noFill/>
                          </a:ln>
                          <a:solidFill>
                            <a:srgbClr val="0070C0"/>
                          </a:solidFill>
                          <a:effectLst/>
                          <a:latin typeface="Cambria" panose="02040503050406030204" pitchFamily="18" charset="0"/>
                          <a:cs typeface="Times New Roman" panose="02020603050405020304" pitchFamily="18" charset="0"/>
                        </a:rPr>
                        <a:t> </a:t>
                      </a:r>
                      <a:r>
                        <a:rPr kumimoji="0" lang="en-US" altLang="en-US" sz="1400" b="1" i="0" u="none" strike="noStrike" cap="none" normalizeH="0" baseline="0">
                          <a:ln>
                            <a:noFill/>
                          </a:ln>
                          <a:solidFill>
                            <a:srgbClr val="0070C0"/>
                          </a:solidFill>
                          <a:effectLst/>
                          <a:latin typeface="Cambria" panose="02040503050406030204" pitchFamily="18" charset="0"/>
                          <a:cs typeface="Times New Roman" panose="02020603050405020304" pitchFamily="18" charset="0"/>
                        </a:rPr>
                        <a:t>и</a:t>
                      </a:r>
                      <a:r>
                        <a:rPr kumimoji="0" lang="en-US" altLang="ru-RU" sz="1400" b="1" i="0" u="none" strike="noStrike" cap="none" normalizeH="0" baseline="0">
                          <a:ln>
                            <a:noFill/>
                          </a:ln>
                          <a:solidFill>
                            <a:srgbClr val="0070C0"/>
                          </a:solidFill>
                          <a:effectLst/>
                          <a:latin typeface="Cambria" panose="02040503050406030204" pitchFamily="18" charset="0"/>
                          <a:cs typeface="Times New Roman" panose="02020603050405020304" pitchFamily="18" charset="0"/>
                        </a:rPr>
                        <a:t> </a:t>
                      </a:r>
                      <a:r>
                        <a:rPr kumimoji="0" lang="en-US" altLang="en-US" sz="1400" b="1" i="0" u="none" strike="noStrike" cap="none" normalizeH="0" baseline="0">
                          <a:ln>
                            <a:noFill/>
                          </a:ln>
                          <a:solidFill>
                            <a:srgbClr val="0070C0"/>
                          </a:solidFill>
                          <a:effectLst/>
                          <a:latin typeface="Cambria" panose="02040503050406030204" pitchFamily="18" charset="0"/>
                          <a:cs typeface="Times New Roman" panose="02020603050405020304" pitchFamily="18" charset="0"/>
                        </a:rPr>
                        <a:t>улучшению</a:t>
                      </a:r>
                      <a:r>
                        <a:rPr kumimoji="0" lang="en-US" altLang="ru-RU" sz="1400" b="1" i="0" u="none" strike="noStrike" cap="none" normalizeH="0" baseline="0">
                          <a:ln>
                            <a:noFill/>
                          </a:ln>
                          <a:solidFill>
                            <a:srgbClr val="0070C0"/>
                          </a:solidFill>
                          <a:effectLst/>
                          <a:latin typeface="Cambria" panose="02040503050406030204" pitchFamily="18" charset="0"/>
                          <a:cs typeface="Times New Roman" panose="02020603050405020304" pitchFamily="18" charset="0"/>
                        </a:rPr>
                        <a:t> </a:t>
                      </a:r>
                      <a:r>
                        <a:rPr kumimoji="0" lang="en-US" altLang="en-US" sz="1400" b="1" i="0" u="none" strike="noStrike" cap="none" normalizeH="0" baseline="0">
                          <a:ln>
                            <a:noFill/>
                          </a:ln>
                          <a:solidFill>
                            <a:srgbClr val="0070C0"/>
                          </a:solidFill>
                          <a:effectLst/>
                          <a:latin typeface="Cambria" panose="02040503050406030204" pitchFamily="18" charset="0"/>
                          <a:cs typeface="Times New Roman" panose="02020603050405020304" pitchFamily="18" charset="0"/>
                        </a:rPr>
                        <a:t>самочувствия</a:t>
                      </a:r>
                      <a:r>
                        <a:rPr kumimoji="0" lang="en-US" altLang="ru-RU" sz="1400" b="1" i="0" u="none" strike="noStrike" cap="none" normalizeH="0" baseline="0">
                          <a:ln>
                            <a:noFill/>
                          </a:ln>
                          <a:solidFill>
                            <a:srgbClr val="0070C0"/>
                          </a:solidFill>
                          <a:effectLst/>
                          <a:latin typeface="Cambria" panose="02040503050406030204" pitchFamily="18" charset="0"/>
                          <a:cs typeface="Times New Roman" panose="02020603050405020304" pitchFamily="18" charset="0"/>
                        </a:rPr>
                        <a:t> </a:t>
                      </a:r>
                      <a:r>
                        <a:rPr kumimoji="0" lang="en-US" altLang="en-US" sz="1400" b="1" i="0" u="none" strike="noStrike" cap="none" normalizeH="0" baseline="0">
                          <a:ln>
                            <a:noFill/>
                          </a:ln>
                          <a:solidFill>
                            <a:srgbClr val="0070C0"/>
                          </a:solidFill>
                          <a:effectLst/>
                          <a:latin typeface="Cambria" panose="02040503050406030204" pitchFamily="18" charset="0"/>
                          <a:cs typeface="Times New Roman" panose="02020603050405020304" pitchFamily="18" charset="0"/>
                        </a:rPr>
                        <a:t>работников</a:t>
                      </a:r>
                      <a:r>
                        <a:rPr kumimoji="0" lang="ru-RU" sz="1400" b="1" i="0" u="none" strike="noStrike" cap="none" normalizeH="0" baseline="0">
                          <a:ln>
                            <a:noFill/>
                          </a:ln>
                          <a:solidFill>
                            <a:srgbClr val="0070C0"/>
                          </a:solidFill>
                          <a:effectLst/>
                          <a:latin typeface="Cambria" panose="02040503050406030204" pitchFamily="18" charset="0"/>
                          <a:cs typeface="Times New Roman" panose="02020603050405020304" pitchFamily="18" charset="0"/>
                        </a:rPr>
                        <a:t> </a:t>
                      </a:r>
                      <a:endParaRPr kumimoji="0" lang="ru-RU" sz="14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r>
            </a:tbl>
          </a:graphicData>
        </a:graphic>
      </p:graphicFrame>
      <p:sp>
        <p:nvSpPr>
          <p:cNvPr id="16386" name="AutoShape 2"/>
          <p:cNvSpPr>
            <a:spLocks noChangeArrowheads="1"/>
          </p:cNvSpPr>
          <p:nvPr/>
        </p:nvSpPr>
        <p:spPr bwMode="auto">
          <a:xfrm>
            <a:off x="1682750" y="800100"/>
            <a:ext cx="485775" cy="463550"/>
          </a:xfrm>
          <a:prstGeom prst="downArrow">
            <a:avLst>
              <a:gd name="adj1" fmla="val 50000"/>
              <a:gd name="adj2" fmla="val 25000"/>
            </a:avLst>
          </a:prstGeom>
          <a:solidFill>
            <a:srgbClr val="C0504D"/>
          </a:solidFill>
          <a:ln w="38100">
            <a:solidFill>
              <a:srgbClr val="F2F2F2"/>
            </a:solidFill>
            <a:miter lim="800000"/>
          </a:ln>
          <a:effectLst>
            <a:outerShdw dist="28398" dir="3806097" algn="ctr" rotWithShape="0">
              <a:srgbClr val="622423">
                <a:alpha val="50000"/>
              </a:srgbClr>
            </a:outerShdw>
          </a:effectLst>
        </p:spPr>
        <p:txBody>
          <a:bodyPr vert="eaVert"/>
          <a:lstStyle/>
          <a:p>
            <a:pPr fontAlgn="auto">
              <a:spcBef>
                <a:spcPts val="0"/>
              </a:spcBef>
              <a:spcAft>
                <a:spcPts val="0"/>
              </a:spcAft>
              <a:defRPr/>
            </a:pPr>
            <a:endParaRPr lang="ru-RU">
              <a:latin typeface="+mn-lt"/>
              <a:cs typeface="+mn-cs"/>
            </a:endParaRPr>
          </a:p>
        </p:txBody>
      </p:sp>
      <p:sp>
        <p:nvSpPr>
          <p:cNvPr id="16387" name="AutoShape 4"/>
          <p:cNvSpPr>
            <a:spLocks noChangeArrowheads="1"/>
          </p:cNvSpPr>
          <p:nvPr/>
        </p:nvSpPr>
        <p:spPr bwMode="auto">
          <a:xfrm>
            <a:off x="1682750" y="2109788"/>
            <a:ext cx="485775" cy="431800"/>
          </a:xfrm>
          <a:prstGeom prst="downArrow">
            <a:avLst>
              <a:gd name="adj1" fmla="val 50000"/>
              <a:gd name="adj2" fmla="val 25000"/>
            </a:avLst>
          </a:prstGeom>
          <a:solidFill>
            <a:srgbClr val="C0504D"/>
          </a:solidFill>
          <a:ln w="38100">
            <a:solidFill>
              <a:srgbClr val="F2F2F2"/>
            </a:solidFill>
            <a:miter lim="800000"/>
          </a:ln>
          <a:effectLst>
            <a:outerShdw dist="28398" dir="3806097" algn="ctr" rotWithShape="0">
              <a:srgbClr val="622423">
                <a:alpha val="50000"/>
              </a:srgbClr>
            </a:outerShdw>
          </a:effectLst>
        </p:spPr>
        <p:txBody>
          <a:bodyPr vert="eaVert"/>
          <a:lstStyle/>
          <a:p>
            <a:pPr fontAlgn="auto">
              <a:spcBef>
                <a:spcPts val="0"/>
              </a:spcBef>
              <a:spcAft>
                <a:spcPts val="0"/>
              </a:spcAft>
              <a:defRPr/>
            </a:pPr>
            <a:endParaRPr lang="ru-RU">
              <a:latin typeface="+mn-lt"/>
              <a:cs typeface="+mn-cs"/>
            </a:endParaRPr>
          </a:p>
        </p:txBody>
      </p:sp>
      <p:sp>
        <p:nvSpPr>
          <p:cNvPr id="16388" name="AutoShape 5"/>
          <p:cNvSpPr>
            <a:spLocks noChangeArrowheads="1"/>
          </p:cNvSpPr>
          <p:nvPr/>
        </p:nvSpPr>
        <p:spPr bwMode="auto">
          <a:xfrm>
            <a:off x="1656080" y="3495040"/>
            <a:ext cx="479425" cy="422910"/>
          </a:xfrm>
          <a:prstGeom prst="downArrow">
            <a:avLst>
              <a:gd name="adj1" fmla="val 50000"/>
              <a:gd name="adj2" fmla="val 25000"/>
            </a:avLst>
          </a:prstGeom>
          <a:solidFill>
            <a:srgbClr val="C0504D"/>
          </a:solidFill>
          <a:ln w="38100">
            <a:solidFill>
              <a:srgbClr val="F2F2F2"/>
            </a:solidFill>
            <a:miter lim="800000"/>
          </a:ln>
          <a:effectLst>
            <a:outerShdw dist="28398" dir="3806097" algn="ctr" rotWithShape="0">
              <a:srgbClr val="622423">
                <a:alpha val="50000"/>
              </a:srgbClr>
            </a:outerShdw>
          </a:effectLst>
        </p:spPr>
        <p:txBody>
          <a:bodyPr vert="eaVert"/>
          <a:lstStyle/>
          <a:p>
            <a:pPr fontAlgn="auto">
              <a:spcBef>
                <a:spcPts val="0"/>
              </a:spcBef>
              <a:spcAft>
                <a:spcPts val="0"/>
              </a:spcAft>
              <a:defRPr/>
            </a:pPr>
            <a:endParaRPr lang="ru-RU">
              <a:latin typeface="+mn-lt"/>
              <a:cs typeface="+mn-cs"/>
            </a:endParaRPr>
          </a:p>
        </p:txBody>
      </p:sp>
      <p:graphicFrame>
        <p:nvGraphicFramePr>
          <p:cNvPr id="11" name="Таблица 10"/>
          <p:cNvGraphicFramePr>
            <a:graphicFrameLocks noGrp="1"/>
          </p:cNvGraphicFramePr>
          <p:nvPr>
            <p:custDataLst>
              <p:tags r:id="rId1"/>
            </p:custDataLst>
          </p:nvPr>
        </p:nvGraphicFramePr>
        <p:xfrm>
          <a:off x="481330" y="2708910"/>
          <a:ext cx="2978150" cy="611505"/>
        </p:xfrm>
        <a:graphic>
          <a:graphicData uri="http://schemas.openxmlformats.org/drawingml/2006/table">
            <a:tbl>
              <a:tblPr/>
              <a:tblGrid>
                <a:gridCol w="2978150"/>
              </a:tblGrid>
              <a:tr h="61150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400" b="1" i="0" u="none" strike="noStrike" cap="none" normalizeH="0" baseline="0">
                          <a:ln>
                            <a:noFill/>
                          </a:ln>
                          <a:solidFill>
                            <a:srgbClr val="0070C0"/>
                          </a:solidFill>
                          <a:effectLst/>
                          <a:latin typeface="Cambria" panose="02040503050406030204" pitchFamily="18" charset="0"/>
                          <a:cs typeface="Times New Roman" panose="02020603050405020304" pitchFamily="18" charset="0"/>
                        </a:rPr>
                        <a:t>Снижению</a:t>
                      </a:r>
                      <a:r>
                        <a:rPr kumimoji="0" lang="en-US" altLang="ru-RU" sz="1400" b="1" i="0" u="none" strike="noStrike" cap="none" normalizeH="0" baseline="0">
                          <a:ln>
                            <a:noFill/>
                          </a:ln>
                          <a:solidFill>
                            <a:srgbClr val="0070C0"/>
                          </a:solidFill>
                          <a:effectLst/>
                          <a:latin typeface="Cambria" panose="02040503050406030204" pitchFamily="18" charset="0"/>
                          <a:cs typeface="Times New Roman" panose="02020603050405020304" pitchFamily="18" charset="0"/>
                        </a:rPr>
                        <a:t> </a:t>
                      </a:r>
                      <a:r>
                        <a:rPr kumimoji="0" lang="en-US" altLang="en-US" sz="1400" b="1" i="0" u="none" strike="noStrike" cap="none" normalizeH="0" baseline="0">
                          <a:ln>
                            <a:noFill/>
                          </a:ln>
                          <a:solidFill>
                            <a:srgbClr val="0070C0"/>
                          </a:solidFill>
                          <a:effectLst/>
                          <a:latin typeface="Cambria" panose="02040503050406030204" pitchFamily="18" charset="0"/>
                          <a:cs typeface="Times New Roman" panose="02020603050405020304" pitchFamily="18" charset="0"/>
                        </a:rPr>
                        <a:t>заболеваемости</a:t>
                      </a:r>
                      <a:endParaRPr kumimoji="0" lang="en-US" altLang="en-US" sz="1400" b="1" i="0" u="none" strike="noStrike" cap="none" normalizeH="0" baseline="0">
                        <a:ln>
                          <a:noFill/>
                        </a:ln>
                        <a:solidFill>
                          <a:srgbClr val="0070C0"/>
                        </a:solidFill>
                        <a:effectLst/>
                        <a:latin typeface="Cambria" panose="020405030504060302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ru-RU" sz="1400" b="0" i="0" u="none" strike="noStrike" cap="none" normalizeH="0" baseline="0">
                        <a:ln>
                          <a:noFill/>
                        </a:ln>
                        <a:solidFill>
                          <a:schemeClr val="tx2"/>
                        </a:solidFill>
                        <a:effectLst/>
                        <a:latin typeface="Calibri" panose="020F05020202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r>
            </a:tbl>
          </a:graphicData>
        </a:graphic>
      </p:graphicFrame>
      <p:graphicFrame>
        <p:nvGraphicFramePr>
          <p:cNvPr id="12" name="Таблица 11"/>
          <p:cNvGraphicFramePr>
            <a:graphicFrameLocks noGrp="1"/>
          </p:cNvGraphicFramePr>
          <p:nvPr>
            <p:custDataLst>
              <p:tags r:id="rId2"/>
            </p:custDataLst>
          </p:nvPr>
        </p:nvGraphicFramePr>
        <p:xfrm>
          <a:off x="481330" y="4062730"/>
          <a:ext cx="2978150" cy="918845"/>
        </p:xfrm>
        <a:graphic>
          <a:graphicData uri="http://schemas.openxmlformats.org/drawingml/2006/table">
            <a:tbl>
              <a:tblPr/>
              <a:tblGrid>
                <a:gridCol w="2978150"/>
              </a:tblGrid>
              <a:tr h="918845">
                <a:tc>
                  <a:txBody>
                    <a:bodyPr/>
                    <a:lstStyle/>
                    <a:p>
                      <a:pPr marL="0" marR="0" lvl="0" indent="0" algn="ctr" defTabSz="914400" rtl="0" eaLnBrk="1" fontAlgn="base" latinLnBrk="0" hangingPunct="1">
                        <a:lnSpc>
                          <a:spcPct val="115000"/>
                        </a:lnSpc>
                        <a:spcBef>
                          <a:spcPct val="0"/>
                        </a:spcBef>
                        <a:spcAft>
                          <a:spcPts val="1000"/>
                        </a:spcAft>
                        <a:buClrTx/>
                        <a:buSzTx/>
                        <a:buFontTx/>
                        <a:buNone/>
                      </a:pPr>
                      <a:r>
                        <a:rPr kumimoji="0" lang="en-US" altLang="en-US" sz="1400" b="1" i="0" u="none" strike="noStrike" cap="none" normalizeH="0" baseline="0">
                          <a:ln>
                            <a:noFill/>
                          </a:ln>
                          <a:solidFill>
                            <a:srgbClr val="0070C0"/>
                          </a:solidFill>
                          <a:effectLst/>
                          <a:latin typeface="Cambria" panose="02040503050406030204" pitchFamily="18" charset="0"/>
                          <a:cs typeface="Times New Roman" panose="02020603050405020304" pitchFamily="18" charset="0"/>
                        </a:rPr>
                        <a:t>Увеличению</a:t>
                      </a:r>
                      <a:r>
                        <a:rPr kumimoji="0" lang="en-US" altLang="ru-RU" sz="1400" b="1" i="0" u="none" strike="noStrike" cap="none" normalizeH="0" baseline="0">
                          <a:ln>
                            <a:noFill/>
                          </a:ln>
                          <a:solidFill>
                            <a:srgbClr val="0070C0"/>
                          </a:solidFill>
                          <a:effectLst/>
                          <a:latin typeface="Cambria" panose="02040503050406030204" pitchFamily="18" charset="0"/>
                          <a:cs typeface="Times New Roman" panose="02020603050405020304" pitchFamily="18" charset="0"/>
                        </a:rPr>
                        <a:t> </a:t>
                      </a:r>
                      <a:r>
                        <a:rPr kumimoji="0" lang="en-US" altLang="en-US" sz="1400" b="1" i="0" u="none" strike="noStrike" cap="none" normalizeH="0" baseline="0">
                          <a:ln>
                            <a:noFill/>
                          </a:ln>
                          <a:solidFill>
                            <a:srgbClr val="0070C0"/>
                          </a:solidFill>
                          <a:effectLst/>
                          <a:latin typeface="Cambria" panose="02040503050406030204" pitchFamily="18" charset="0"/>
                          <a:cs typeface="Times New Roman" panose="02020603050405020304" pitchFamily="18" charset="0"/>
                        </a:rPr>
                        <a:t>продолжительности</a:t>
                      </a:r>
                      <a:r>
                        <a:rPr kumimoji="0" lang="en-US" altLang="ru-RU" sz="1400" b="1" i="0" u="none" strike="noStrike" cap="none" normalizeH="0" baseline="0">
                          <a:ln>
                            <a:noFill/>
                          </a:ln>
                          <a:solidFill>
                            <a:srgbClr val="0070C0"/>
                          </a:solidFill>
                          <a:effectLst/>
                          <a:latin typeface="Cambria" panose="02040503050406030204" pitchFamily="18" charset="0"/>
                          <a:cs typeface="Times New Roman" panose="02020603050405020304" pitchFamily="18" charset="0"/>
                        </a:rPr>
                        <a:t> </a:t>
                      </a:r>
                      <a:r>
                        <a:rPr kumimoji="0" lang="en-US" altLang="en-US" sz="1400" b="1" i="0" u="none" strike="noStrike" cap="none" normalizeH="0" baseline="0">
                          <a:ln>
                            <a:noFill/>
                          </a:ln>
                          <a:solidFill>
                            <a:srgbClr val="0070C0"/>
                          </a:solidFill>
                          <a:effectLst/>
                          <a:latin typeface="Cambria" panose="02040503050406030204" pitchFamily="18" charset="0"/>
                          <a:cs typeface="Times New Roman" panose="02020603050405020304" pitchFamily="18" charset="0"/>
                        </a:rPr>
                        <a:t>жизни</a:t>
                      </a:r>
                      <a:endParaRPr kumimoji="0" lang="en-US" altLang="en-US" sz="1400" b="1" i="0" u="none" strike="noStrike" cap="none" normalizeH="0" baseline="0">
                        <a:ln>
                          <a:noFill/>
                        </a:ln>
                        <a:solidFill>
                          <a:srgbClr val="0070C0"/>
                        </a:solidFill>
                        <a:effectLst/>
                        <a:latin typeface="Cambria" panose="02040503050406030204" pitchFamily="18"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pPr>
                      <a:endParaRPr kumimoji="0" lang="ru-RU" sz="1200" b="0" i="0" u="none" strike="noStrike" cap="none" normalizeH="0" baseline="0">
                        <a:ln>
                          <a:noFill/>
                        </a:ln>
                        <a:solidFill>
                          <a:schemeClr val="tx2"/>
                        </a:solidFill>
                        <a:effectLst/>
                        <a:latin typeface="Calibri" panose="020F05020202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r>
            </a:tbl>
          </a:graphicData>
        </a:graphic>
      </p:graphicFrame>
      <p:graphicFrame>
        <p:nvGraphicFramePr>
          <p:cNvPr id="13" name="Таблица 12"/>
          <p:cNvGraphicFramePr>
            <a:graphicFrameLocks noGrp="1"/>
          </p:cNvGraphicFramePr>
          <p:nvPr/>
        </p:nvGraphicFramePr>
        <p:xfrm>
          <a:off x="457200" y="5346700"/>
          <a:ext cx="8162925" cy="1267460"/>
        </p:xfrm>
        <a:graphic>
          <a:graphicData uri="http://schemas.openxmlformats.org/drawingml/2006/table">
            <a:tbl>
              <a:tblPr/>
              <a:tblGrid>
                <a:gridCol w="8162925"/>
              </a:tblGrid>
              <a:tr h="126746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Дальнейшее развитие программы – с</a:t>
                      </a:r>
                      <a:r>
                        <a:rPr kumimoji="0" lang="en-US" altLang="en-US"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нижению</a:t>
                      </a:r>
                      <a:r>
                        <a:rPr kumimoji="0" lang="en-US" altLang="ru-RU"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 </a:t>
                      </a:r>
                      <a:r>
                        <a:rPr kumimoji="0" lang="en-US" altLang="en-US"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количества</a:t>
                      </a:r>
                      <a:r>
                        <a:rPr kumimoji="0" lang="en-US" altLang="ru-RU"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 </a:t>
                      </a:r>
                      <a:r>
                        <a:rPr kumimoji="0" lang="en-US" altLang="en-US"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стрессовых</a:t>
                      </a:r>
                      <a:r>
                        <a:rPr kumimoji="0" lang="en-US" altLang="ru-RU"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 </a:t>
                      </a:r>
                      <a:r>
                        <a:rPr kumimoji="0" lang="en-US" altLang="en-US"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и</a:t>
                      </a:r>
                      <a:r>
                        <a:rPr kumimoji="0" lang="en-US" altLang="ru-RU"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 </a:t>
                      </a:r>
                      <a:r>
                        <a:rPr kumimoji="0" lang="en-US" altLang="en-US"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конфликтных</a:t>
                      </a:r>
                      <a:r>
                        <a:rPr kumimoji="0" lang="en-US" altLang="ru-RU"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 </a:t>
                      </a:r>
                      <a:r>
                        <a:rPr kumimoji="0" lang="en-US" altLang="en-US"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ситуаций</a:t>
                      </a:r>
                      <a:r>
                        <a:rPr kumimoji="0" lang="en-US" altLang="ru-RU"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 </a:t>
                      </a:r>
                      <a:r>
                        <a:rPr kumimoji="0" lang="en-US" altLang="en-US"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повышению</a:t>
                      </a:r>
                      <a:r>
                        <a:rPr kumimoji="0" lang="en-US" altLang="ru-RU"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 </a:t>
                      </a:r>
                      <a:r>
                        <a:rPr kumimoji="0" lang="en-US" altLang="en-US"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стрессоустойчивости</a:t>
                      </a:r>
                      <a:r>
                        <a:rPr kumimoji="0" lang="en-US" altLang="ru-RU"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 </a:t>
                      </a:r>
                      <a:r>
                        <a:rPr kumimoji="0" lang="en-US" altLang="en-US"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работников</a:t>
                      </a:r>
                      <a:r>
                        <a:rPr kumimoji="0" lang="en-US" altLang="ru-RU"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 </a:t>
                      </a:r>
                      <a:r>
                        <a:rPr kumimoji="0" lang="en-US" altLang="en-US"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устранению</a:t>
                      </a:r>
                      <a:r>
                        <a:rPr kumimoji="0" lang="en-US" altLang="ru-RU"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 </a:t>
                      </a:r>
                      <a:r>
                        <a:rPr kumimoji="0" lang="en-US" altLang="en-US"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эмоционального</a:t>
                      </a:r>
                      <a:r>
                        <a:rPr kumimoji="0" lang="en-US" altLang="ru-RU"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 </a:t>
                      </a:r>
                      <a:r>
                        <a:rPr kumimoji="0" lang="en-US" altLang="en-US"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синдрома</a:t>
                      </a:r>
                      <a:r>
                        <a:rPr kumimoji="0" lang="en-US" altLang="ru-RU"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 </a:t>
                      </a:r>
                      <a:r>
                        <a:rPr kumimoji="0" lang="en-US" altLang="en-US"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выгорания</a:t>
                      </a:r>
                      <a:r>
                        <a:rPr kumimoji="0" lang="ru-RU" altLang="en-US"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rPr>
                        <a:t>.</a:t>
                      </a:r>
                      <a:endParaRPr kumimoji="0" lang="en-US" altLang="en-US" sz="1400" b="1" i="0" u="none" strike="noStrike" cap="none" normalizeH="0" baseline="0">
                        <a:ln>
                          <a:noFill/>
                        </a:ln>
                        <a:solidFill>
                          <a:srgbClr val="FF0000"/>
                        </a:solidFill>
                        <a:effectLst/>
                        <a:latin typeface="Cambria" panose="020405030504060302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ru-RU" sz="1400" b="0" i="0" u="none" strike="noStrike" cap="none" normalizeH="0" baseline="0">
                        <a:ln>
                          <a:noFill/>
                        </a:ln>
                        <a:solidFill>
                          <a:srgbClr val="FF0000"/>
                        </a:solidFill>
                        <a:effectLst/>
                        <a:latin typeface="Calibri" panose="020F05020202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r>
            </a:tbl>
          </a:graphicData>
        </a:graphic>
      </p:graphicFrame>
      <p:pic>
        <p:nvPicPr>
          <p:cNvPr id="18" name="Рисунок 17"/>
          <p:cNvPicPr>
            <a:picLocks noChangeAspect="1"/>
          </p:cNvPicPr>
          <p:nvPr/>
        </p:nvPicPr>
        <p:blipFill>
          <a:blip r:embed="rId3"/>
          <a:stretch>
            <a:fillRect/>
          </a:stretch>
        </p:blipFill>
        <p:spPr>
          <a:xfrm>
            <a:off x="3552825" y="922338"/>
            <a:ext cx="5362575" cy="3586162"/>
          </a:xfrm>
          <a:prstGeom prst="rect">
            <a:avLst/>
          </a:prstGeom>
          <a:ln w="19050">
            <a:solidFill>
              <a:schemeClr val="tx1"/>
            </a:solidFill>
          </a:ln>
          <a:effectLst>
            <a:outerShdw blurRad="50800" dist="38100" dir="2700000" algn="tl" rotWithShape="0">
              <a:prstClr val="black">
                <a:alpha val="40000"/>
              </a:prstClr>
            </a:outerShdw>
          </a:effectLst>
        </p:spPr>
      </p:pic>
    </p:spTree>
  </p:cSld>
  <p:clrMapOvr>
    <a:masterClrMapping/>
  </p:clrMapOvr>
  <p:transition spd="slow" advClick="0" advTm="6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926" y="196850"/>
            <a:ext cx="3274962" cy="2584078"/>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tIns="108000" rtlCol="0">
            <a:normAutofit fontScale="90000"/>
          </a:bodyPr>
          <a:lstStyle/>
          <a:p>
            <a:pPr algn="l" fontAlgn="auto">
              <a:spcAft>
                <a:spcPts val="0"/>
              </a:spcAft>
              <a:defRPr/>
            </a:pPr>
            <a:br>
              <a:rPr lang="ru-RU" sz="1800" b="1" dirty="0"/>
            </a:br>
            <a:r>
              <a:rPr lang="ru-RU" sz="1600" b="1" dirty="0">
                <a:solidFill>
                  <a:schemeClr val="tx2"/>
                </a:solidFill>
              </a:rPr>
              <a:t>Информационное обеспечение.</a:t>
            </a:r>
            <a:br>
              <a:rPr lang="ru-RU" sz="1600" b="1" dirty="0">
                <a:solidFill>
                  <a:schemeClr val="tx2"/>
                </a:solidFill>
              </a:rPr>
            </a:br>
            <a:r>
              <a:rPr lang="ru-RU" sz="1600" b="1" dirty="0">
                <a:solidFill>
                  <a:schemeClr val="tx2"/>
                </a:solidFill>
              </a:rPr>
              <a:t>Социальные сети: </a:t>
            </a:r>
            <a:br>
              <a:rPr lang="ru-RU" sz="1600" b="1" dirty="0">
                <a:solidFill>
                  <a:schemeClr val="tx2"/>
                </a:solidFill>
              </a:rPr>
            </a:br>
            <a:r>
              <a:rPr lang="en-US" sz="1600" b="1" dirty="0">
                <a:solidFill>
                  <a:srgbClr val="FF0000"/>
                </a:solidFill>
              </a:rPr>
              <a:t>https://vk.com/id236098332</a:t>
            </a:r>
            <a:r>
              <a:rPr lang="ru-RU" sz="1600" b="1" dirty="0">
                <a:solidFill>
                  <a:srgbClr val="FF0000"/>
                </a:solidFill>
              </a:rPr>
              <a:t> </a:t>
            </a:r>
            <a:br>
              <a:rPr lang="ru-RU" sz="1600" b="1" dirty="0">
                <a:solidFill>
                  <a:srgbClr val="FF0000"/>
                </a:solidFill>
              </a:rPr>
            </a:br>
            <a:r>
              <a:rPr lang="en-US" sz="1600" b="1" dirty="0">
                <a:solidFill>
                  <a:srgbClr val="FF0000"/>
                </a:solidFill>
              </a:rPr>
              <a:t>https://vk.com/umorshansk</a:t>
            </a:r>
            <a:br>
              <a:rPr lang="ru-RU" sz="1600" b="1" dirty="0">
                <a:solidFill>
                  <a:srgbClr val="FF0000"/>
                </a:solidFill>
              </a:rPr>
            </a:br>
            <a:r>
              <a:rPr lang="en-US" sz="1600" b="1" dirty="0">
                <a:solidFill>
                  <a:srgbClr val="FF0000"/>
                </a:solidFill>
                <a:hlinkClick r:id="rId1"/>
              </a:rPr>
              <a:t>https://ok.ru/profile/250696582231</a:t>
            </a:r>
            <a:br>
              <a:rPr lang="ru-RU" sz="1600" b="1" dirty="0">
                <a:solidFill>
                  <a:srgbClr val="FF0000"/>
                </a:solidFill>
              </a:rPr>
            </a:br>
            <a:r>
              <a:rPr lang="en-US" sz="1600" b="1" dirty="0">
                <a:solidFill>
                  <a:srgbClr val="FF0000"/>
                </a:solidFill>
              </a:rPr>
              <a:t>http://morshanskpatp.ru/</a:t>
            </a:r>
            <a:br>
              <a:rPr lang="ru-RU" sz="1600" b="1" dirty="0">
                <a:solidFill>
                  <a:srgbClr val="FF0000"/>
                </a:solidFill>
              </a:rPr>
            </a:br>
            <a:r>
              <a:rPr lang="en-US" sz="1600" b="1" dirty="0">
                <a:solidFill>
                  <a:srgbClr val="FF0000"/>
                </a:solidFill>
                <a:hlinkClick r:id="rId2"/>
              </a:rPr>
              <a:t>https://www.youtube.com/@user-hj6ku1pc7y</a:t>
            </a:r>
            <a:br>
              <a:rPr lang="ru-RU" sz="1600" b="1" dirty="0">
                <a:solidFill>
                  <a:srgbClr val="FF0000"/>
                </a:solidFill>
              </a:rPr>
            </a:br>
            <a:r>
              <a:rPr lang="en-US" sz="1600" b="1" dirty="0">
                <a:solidFill>
                  <a:srgbClr val="FF0000"/>
                </a:solidFill>
              </a:rPr>
              <a:t>http://www.mgko.ru/</a:t>
            </a:r>
            <a:br>
              <a:rPr lang="ru-RU" sz="1600" b="1" dirty="0">
                <a:solidFill>
                  <a:srgbClr val="FF0000"/>
                </a:solidFill>
              </a:rPr>
            </a:br>
            <a:r>
              <a:rPr lang="en-US" sz="1600" b="1" dirty="0">
                <a:solidFill>
                  <a:srgbClr val="FF0000"/>
                </a:solidFill>
              </a:rPr>
              <a:t>https://rutube.ru/channel/24080632/</a:t>
            </a:r>
            <a:br>
              <a:rPr lang="ru-RU" sz="1600" b="1" dirty="0">
                <a:solidFill>
                  <a:srgbClr val="FF0000"/>
                </a:solidFill>
              </a:rPr>
            </a:br>
            <a:r>
              <a:rPr lang="en-US" sz="1600" b="1" dirty="0">
                <a:solidFill>
                  <a:srgbClr val="FF0000"/>
                </a:solidFill>
              </a:rPr>
              <a:t>https://t.me/NikolotovMorshansk</a:t>
            </a:r>
            <a:r>
              <a:rPr lang="ru-RU" sz="1600" b="1" dirty="0">
                <a:solidFill>
                  <a:schemeClr val="accent1">
                    <a:lumMod val="50000"/>
                  </a:schemeClr>
                </a:solidFill>
              </a:rPr>
              <a:t>   </a:t>
            </a:r>
            <a:br>
              <a:rPr lang="ru-RU" sz="1800" dirty="0"/>
            </a:br>
            <a:endParaRPr lang="ru-RU" sz="1800" dirty="0"/>
          </a:p>
        </p:txBody>
      </p:sp>
      <p:sp>
        <p:nvSpPr>
          <p:cNvPr id="4" name="Содержимое 3"/>
          <p:cNvSpPr>
            <a:spLocks noGrp="1"/>
          </p:cNvSpPr>
          <p:nvPr>
            <p:ph sz="half" idx="2"/>
          </p:nvPr>
        </p:nvSpPr>
        <p:spPr>
          <a:xfrm>
            <a:off x="266700" y="4060031"/>
            <a:ext cx="2667000" cy="542925"/>
          </a:xfrm>
        </p:spPr>
        <p:txBody>
          <a:bodyPr rtlCol="0">
            <a:normAutofit/>
          </a:bodyPr>
          <a:lstStyle/>
          <a:p>
            <a:pPr marL="0" indent="0" algn="ctr" fontAlgn="auto">
              <a:spcAft>
                <a:spcPts val="0"/>
              </a:spcAft>
              <a:buFont typeface="Arial" panose="020B0604020202020204" pitchFamily="34" charset="0"/>
              <a:buNone/>
              <a:defRPr/>
            </a:pPr>
            <a:r>
              <a:rPr lang="ru-RU" sz="1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Уголок по  здоровому образу жизни для ветеранов:              </a:t>
            </a:r>
            <a:endParaRPr lang="ru-RU" sz="1400" dirty="0">
              <a:latin typeface="Cambria" panose="02040503050406030204" pitchFamily="18" charset="0"/>
              <a:ea typeface="Cambria" panose="02040503050406030204" pitchFamily="18" charset="0"/>
              <a:cs typeface="Times New Roman" panose="02020603050405020304" pitchFamily="18" charset="0"/>
            </a:endParaRPr>
          </a:p>
          <a:p>
            <a:pPr algn="ctr" fontAlgn="auto">
              <a:spcAft>
                <a:spcPts val="0"/>
              </a:spcAft>
              <a:buFont typeface="Arial" panose="020B0604020202020204" pitchFamily="34" charset="0"/>
              <a:buChar char="•"/>
              <a:defRPr/>
            </a:pPr>
            <a:endParaRPr lang="ru-RU" dirty="0"/>
          </a:p>
        </p:txBody>
      </p:sp>
      <p:pic>
        <p:nvPicPr>
          <p:cNvPr id="18435" name="Рисунок 5" descr="https://fsc-tambov.ru/assets/components/phpthumbof/cache/202006011591007608-atpppp.a7e2e13144aee77153912821c2ab0bdb1244.jpg"/>
          <p:cNvPicPr>
            <a:picLocks noChangeAspect="1" noChangeArrowheads="1"/>
          </p:cNvPicPr>
          <p:nvPr/>
        </p:nvPicPr>
        <p:blipFill>
          <a:blip r:embed="rId3"/>
          <a:srcRect l="-365" t="18648" r="365" b="-44"/>
          <a:stretch>
            <a:fillRect/>
          </a:stretch>
        </p:blipFill>
        <p:spPr bwMode="auto">
          <a:xfrm>
            <a:off x="1739402" y="4662486"/>
            <a:ext cx="2663825" cy="1865313"/>
          </a:xfrm>
          <a:prstGeom prst="rect">
            <a:avLst/>
          </a:prstGeom>
          <a:noFill/>
          <a:ln w="9525">
            <a:solidFill>
              <a:schemeClr val="tx1"/>
            </a:solidFill>
            <a:miter lim="800000"/>
            <a:headEnd/>
            <a:tailEnd/>
          </a:ln>
        </p:spPr>
      </p:pic>
      <p:sp>
        <p:nvSpPr>
          <p:cNvPr id="18436" name="Rectangle 1"/>
          <p:cNvSpPr>
            <a:spLocks noChangeArrowheads="1"/>
          </p:cNvSpPr>
          <p:nvPr/>
        </p:nvSpPr>
        <p:spPr bwMode="auto">
          <a:xfrm>
            <a:off x="6092825" y="4070350"/>
            <a:ext cx="2500313" cy="522288"/>
          </a:xfrm>
          <a:prstGeom prst="rect">
            <a:avLst/>
          </a:prstGeom>
          <a:noFill/>
          <a:ln w="9525">
            <a:noFill/>
            <a:miter lim="800000"/>
          </a:ln>
        </p:spPr>
        <p:txBody>
          <a:bodyPr anchor="ctr">
            <a:spAutoFit/>
          </a:bodyPr>
          <a:lstStyle/>
          <a:p>
            <a:pPr algn="ctr"/>
            <a:r>
              <a:rPr lang="ru-RU" sz="1400" b="1" dirty="0">
                <a:solidFill>
                  <a:srgbClr val="C00000"/>
                </a:solidFill>
                <a:latin typeface="Cambria" panose="02040503050406030204" pitchFamily="18" charset="0"/>
                <a:cs typeface="Times New Roman" panose="02020603050405020304" pitchFamily="18" charset="0"/>
              </a:rPr>
              <a:t>Информация в печатных изданиях и </a:t>
            </a:r>
            <a:r>
              <a:rPr lang="ru-RU" sz="1400" b="1" dirty="0" err="1">
                <a:solidFill>
                  <a:srgbClr val="C00000"/>
                </a:solidFill>
                <a:latin typeface="Cambria" panose="02040503050406030204" pitchFamily="18" charset="0"/>
                <a:cs typeface="Times New Roman" panose="02020603050405020304" pitchFamily="18" charset="0"/>
              </a:rPr>
              <a:t>банерах</a:t>
            </a:r>
            <a:endParaRPr lang="ru-RU" sz="1400" dirty="0"/>
          </a:p>
        </p:txBody>
      </p:sp>
      <p:sp>
        <p:nvSpPr>
          <p:cNvPr id="3" name="Содержимое 3"/>
          <p:cNvSpPr txBox="1"/>
          <p:nvPr/>
        </p:nvSpPr>
        <p:spPr>
          <a:xfrm>
            <a:off x="2933700" y="4044950"/>
            <a:ext cx="3082925" cy="542925"/>
          </a:xfrm>
          <a:prstGeom prst="rect">
            <a:avLst/>
          </a:prstGeom>
        </p:spPr>
        <p:txBody>
          <a:bodyPr>
            <a:normAutofit/>
          </a:bodyPr>
          <a:lstStyle/>
          <a:p>
            <a:pPr algn="ctr">
              <a:spcBef>
                <a:spcPct val="20000"/>
              </a:spcBef>
              <a:buFont typeface="Arial" panose="020B0604020202020204" pitchFamily="34" charset="0"/>
              <a:buNone/>
            </a:pPr>
            <a:r>
              <a:rPr lang="ru-RU" sz="1400" b="1" dirty="0">
                <a:solidFill>
                  <a:srgbClr val="254061"/>
                </a:solidFill>
                <a:latin typeface="Cambria" panose="02040503050406030204" pitchFamily="18" charset="0"/>
              </a:rPr>
              <a:t>Размещение баннеров на здании и в предприятиях</a:t>
            </a:r>
            <a:endParaRPr lang="ru-RU" sz="1400" dirty="0">
              <a:solidFill>
                <a:srgbClr val="254061"/>
              </a:solidFill>
              <a:latin typeface="Cambria" panose="02040503050406030204" pitchFamily="18" charset="0"/>
            </a:endParaRPr>
          </a:p>
          <a:p>
            <a:pPr algn="ctr">
              <a:spcBef>
                <a:spcPct val="20000"/>
              </a:spcBef>
              <a:buFont typeface="Arial" panose="020B0604020202020204" pitchFamily="34" charset="0"/>
              <a:buChar char="•"/>
            </a:pPr>
            <a:endParaRPr lang="ru-RU" sz="2800" dirty="0">
              <a:latin typeface="Calibri" panose="020F0502020204030204" pitchFamily="34" charset="0"/>
            </a:endParaRPr>
          </a:p>
        </p:txBody>
      </p:sp>
      <p:sp>
        <p:nvSpPr>
          <p:cNvPr id="10" name="TextBox 9"/>
          <p:cNvSpPr txBox="1"/>
          <p:nvPr/>
        </p:nvSpPr>
        <p:spPr>
          <a:xfrm>
            <a:off x="4047248" y="143433"/>
            <a:ext cx="4614845" cy="340519"/>
          </a:xfrm>
          <a:prstGeom prst="round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ru-RU" sz="1400" b="1" dirty="0">
                <a:solidFill>
                  <a:srgbClr val="C00000"/>
                </a:solidFill>
                <a:latin typeface="Cambria" panose="02040503050406030204" pitchFamily="18" charset="0"/>
                <a:cs typeface="Times New Roman" panose="02020603050405020304" pitchFamily="18" charset="0"/>
              </a:rPr>
              <a:t>Видео – клипы по итогам и с известными певцами </a:t>
            </a:r>
            <a:endParaRPr lang="ru-RU" sz="1400" dirty="0">
              <a:latin typeface="Calibri" panose="020F0502020204030204" pitchFamily="34" charset="0"/>
              <a:cs typeface="Times New Roman" panose="02020603050405020304" pitchFamily="18" charset="0"/>
            </a:endParaRPr>
          </a:p>
        </p:txBody>
      </p:sp>
      <p:pic>
        <p:nvPicPr>
          <p:cNvPr id="18443" name="Рисунок 21"/>
          <p:cNvPicPr>
            <a:picLocks noChangeAspect="1"/>
          </p:cNvPicPr>
          <p:nvPr/>
        </p:nvPicPr>
        <p:blipFill>
          <a:blip r:embed="rId4"/>
          <a:srcRect l="6168" t="18500" r="18005" b="31834"/>
          <a:stretch>
            <a:fillRect/>
          </a:stretch>
        </p:blipFill>
        <p:spPr bwMode="auto">
          <a:xfrm>
            <a:off x="5741988" y="4654550"/>
            <a:ext cx="1601787" cy="1865313"/>
          </a:xfrm>
          <a:prstGeom prst="rect">
            <a:avLst/>
          </a:prstGeom>
          <a:noFill/>
          <a:ln w="9525">
            <a:solidFill>
              <a:schemeClr val="tx1"/>
            </a:solidFill>
            <a:miter lim="800000"/>
            <a:headEnd/>
            <a:tailEnd/>
          </a:ln>
        </p:spPr>
      </p:pic>
      <p:pic>
        <p:nvPicPr>
          <p:cNvPr id="18444" name="Рисунок 23"/>
          <p:cNvPicPr>
            <a:picLocks noChangeAspect="1"/>
          </p:cNvPicPr>
          <p:nvPr/>
        </p:nvPicPr>
        <p:blipFill>
          <a:blip r:embed="rId5"/>
          <a:srcRect l="2571" r="48447"/>
          <a:stretch>
            <a:fillRect/>
          </a:stretch>
        </p:blipFill>
        <p:spPr bwMode="auto">
          <a:xfrm>
            <a:off x="330200" y="4660900"/>
            <a:ext cx="1371600" cy="1866900"/>
          </a:xfrm>
          <a:prstGeom prst="rect">
            <a:avLst/>
          </a:prstGeom>
          <a:noFill/>
          <a:ln w="9525">
            <a:solidFill>
              <a:schemeClr val="tx1"/>
            </a:solidFill>
            <a:miter lim="800000"/>
            <a:headEnd/>
            <a:tailEnd/>
          </a:ln>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9181" y="2793814"/>
            <a:ext cx="1793692" cy="1196048"/>
          </a:xfrm>
          <a:prstGeom prst="rect">
            <a:avLst/>
          </a:prstGeom>
          <a:ln>
            <a:noFill/>
          </a:ln>
          <a:effectLst>
            <a:outerShdw blurRad="292100" dist="139700" dir="2700000" algn="tl" rotWithShape="0">
              <a:srgbClr val="333333">
                <a:alpha val="65000"/>
              </a:srgbClr>
            </a:outerShdw>
          </a:effectLst>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6859" y="780940"/>
            <a:ext cx="2356015" cy="1571009"/>
          </a:xfrm>
          <a:prstGeom prst="rect">
            <a:avLst/>
          </a:prstGeom>
          <a:ln>
            <a:noFill/>
          </a:ln>
          <a:effectLst>
            <a:outerShdw blurRad="292100" dist="139700" dir="2700000" algn="tl" rotWithShape="0">
              <a:srgbClr val="333333">
                <a:alpha val="65000"/>
              </a:srgbClr>
            </a:outerShdw>
          </a:effectLst>
        </p:spPr>
      </p:pic>
      <p:pic>
        <p:nvPicPr>
          <p:cNvPr id="17" name="Рисунок 16"/>
          <p:cNvPicPr>
            <a:picLocks noChangeAspect="1"/>
          </p:cNvPicPr>
          <p:nvPr/>
        </p:nvPicPr>
        <p:blipFill>
          <a:blip r:embed="rId8" cstate="print">
            <a:extLst>
              <a:ext uri="{28A0092B-C50C-407E-A947-70E740481C1C}">
                <a14:useLocalDpi xmlns:a14="http://schemas.microsoft.com/office/drawing/2010/main" val="0"/>
              </a:ext>
            </a:extLst>
          </a:blip>
          <a:srcRect l="10571" t="30061" r="9234"/>
          <a:stretch>
            <a:fillRect/>
          </a:stretch>
        </p:blipFill>
        <p:spPr>
          <a:xfrm>
            <a:off x="3952814" y="801498"/>
            <a:ext cx="2401857" cy="1571009"/>
          </a:xfrm>
          <a:prstGeom prst="rect">
            <a:avLst/>
          </a:prstGeom>
          <a:ln>
            <a:noFill/>
          </a:ln>
          <a:effectLst>
            <a:outerShdw blurRad="292100" dist="139700" dir="2700000" algn="tl" rotWithShape="0">
              <a:srgbClr val="333333">
                <a:alpha val="65000"/>
              </a:srgbClr>
            </a:outerShdw>
          </a:effectLst>
        </p:spPr>
      </p:pic>
      <p:pic>
        <p:nvPicPr>
          <p:cNvPr id="22" name="Рисунок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17865" y="2827099"/>
            <a:ext cx="2292055" cy="1146028"/>
          </a:xfrm>
          <a:prstGeom prst="rect">
            <a:avLst/>
          </a:prstGeom>
          <a:ln>
            <a:noFill/>
          </a:ln>
          <a:effectLst>
            <a:outerShdw blurRad="292100" dist="139700" dir="2700000" algn="tl" rotWithShape="0">
              <a:srgbClr val="333333">
                <a:alpha val="65000"/>
              </a:srgbClr>
            </a:outerShdw>
          </a:effectLst>
        </p:spPr>
      </p:pic>
      <p:pic>
        <p:nvPicPr>
          <p:cNvPr id="26" name="Рисунок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5984" y="2808996"/>
            <a:ext cx="2067133" cy="1162763"/>
          </a:xfrm>
          <a:prstGeom prst="rect">
            <a:avLst/>
          </a:prstGeom>
          <a:ln>
            <a:noFill/>
          </a:ln>
          <a:effectLst>
            <a:outerShdw blurRad="292100" dist="139700" dir="2700000" algn="tl" rotWithShape="0">
              <a:srgbClr val="333333">
                <a:alpha val="65000"/>
              </a:srgbClr>
            </a:outerShdw>
          </a:effectLst>
        </p:spPr>
      </p:pic>
      <p:pic>
        <p:nvPicPr>
          <p:cNvPr id="28" name="Рисунок 27"/>
          <p:cNvPicPr>
            <a:picLocks noChangeAspect="1"/>
          </p:cNvPicPr>
          <p:nvPr/>
        </p:nvPicPr>
        <p:blipFill>
          <a:blip r:embed="rId11" cstate="print">
            <a:extLst>
              <a:ext uri="{28A0092B-C50C-407E-A947-70E740481C1C}">
                <a14:useLocalDpi xmlns:a14="http://schemas.microsoft.com/office/drawing/2010/main" val="0"/>
              </a:ext>
            </a:extLst>
          </a:blip>
          <a:srcRect l="7005" t="14300" r="13097" b="27951"/>
          <a:stretch>
            <a:fillRect/>
          </a:stretch>
        </p:blipFill>
        <p:spPr>
          <a:xfrm>
            <a:off x="7553510" y="4627369"/>
            <a:ext cx="1249364" cy="1891760"/>
          </a:xfrm>
          <a:prstGeom prst="rect">
            <a:avLst/>
          </a:prstGeom>
        </p:spPr>
      </p:pic>
      <p:pic>
        <p:nvPicPr>
          <p:cNvPr id="30" name="Рисунок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4800" y="2819508"/>
            <a:ext cx="2034952" cy="1144661"/>
          </a:xfrm>
          <a:prstGeom prst="rect">
            <a:avLst/>
          </a:prstGeom>
          <a:ln>
            <a:noFill/>
          </a:ln>
          <a:effectLst>
            <a:outerShdw blurRad="292100" dist="139700" dir="2700000" algn="tl" rotWithShape="0">
              <a:srgbClr val="333333">
                <a:alpha val="65000"/>
              </a:srgbClr>
            </a:outerShdw>
          </a:effectLst>
        </p:spPr>
      </p:pic>
      <p:pic>
        <p:nvPicPr>
          <p:cNvPr id="18432" name="Рисунок 184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61178" y="4646012"/>
            <a:ext cx="1710398" cy="1881787"/>
          </a:xfrm>
          <a:prstGeom prst="rect">
            <a:avLst/>
          </a:prstGeom>
        </p:spPr>
      </p:pic>
      <p:pic>
        <p:nvPicPr>
          <p:cNvPr id="18434" name="Рисунок 1843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85161" y="4652568"/>
            <a:ext cx="1194083" cy="1866561"/>
          </a:xfrm>
          <a:prstGeom prst="rect">
            <a:avLst/>
          </a:prstGeom>
        </p:spPr>
      </p:pic>
    </p:spTree>
  </p:cSld>
  <p:clrMapOvr>
    <a:masterClrMapping/>
  </p:clrMapOvr>
  <p:transition spd="slow" advClick="0" advTm="6000">
    <p:wipe/>
  </p:transition>
</p:sld>
</file>

<file path=ppt/tags/tag1.xml><?xml version="1.0" encoding="utf-8"?>
<p:tagLst xmlns:p="http://schemas.openxmlformats.org/presentationml/2006/main">
  <p:tag name="TABLE_ENDDRAG_ORIGIN_RECT" val="652*134"/>
  <p:tag name="TABLE_ENDDRAG_RECT" val="38*360*652*134"/>
</p:tagLst>
</file>

<file path=ppt/tags/tag2.xml><?xml version="1.0" encoding="utf-8"?>
<p:tagLst xmlns:p="http://schemas.openxmlformats.org/presentationml/2006/main">
  <p:tag name="TABLE_ENDDRAG_ORIGIN_RECT" val="234*48"/>
  <p:tag name="TABLE_ENDDRAG_RECT" val="37*213*234*48"/>
</p:tagLst>
</file>

<file path=ppt/tags/tag3.xml><?xml version="1.0" encoding="utf-8"?>
<p:tagLst xmlns:p="http://schemas.openxmlformats.org/presentationml/2006/main">
  <p:tag name="TABLE_ENDDRAG_ORIGIN_RECT" val="234*57"/>
  <p:tag name="TABLE_ENDDRAG_RECT" val="37*319*234*57"/>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Foundry</Template>
  <TotalTime>0</TotalTime>
  <Words>2818</Words>
  <Application>WPS Presentation</Application>
  <PresentationFormat>Экран (4:3)</PresentationFormat>
  <Paragraphs>62</Paragraphs>
  <Slides>6</Slides>
  <Notes>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vt:i4>
      </vt:variant>
    </vt:vector>
  </HeadingPairs>
  <TitlesOfParts>
    <vt:vector size="17" baseType="lpstr">
      <vt:lpstr>Arial</vt:lpstr>
      <vt:lpstr>SimSun</vt:lpstr>
      <vt:lpstr>Wingdings</vt:lpstr>
      <vt:lpstr>Calibri</vt:lpstr>
      <vt:lpstr>Cambria</vt:lpstr>
      <vt:lpstr>Times New Roman</vt:lpstr>
      <vt:lpstr>Cambria (Заголовки)</vt:lpstr>
      <vt:lpstr>Symbol</vt:lpstr>
      <vt:lpstr>Microsoft YaHei</vt:lpstr>
      <vt:lpstr>Arial Unicode MS</vt:lpstr>
      <vt:lpstr>Тема Office</vt:lpstr>
      <vt:lpstr>МАЛАЯ ОРГАНИЗАЦИЯ ВЫСОКОЙ СОЦИАЛЬНОЙ ЭФФЕКТИВНОСТИ</vt:lpstr>
      <vt:lpstr>PowerPoint 演示文稿</vt:lpstr>
      <vt:lpstr>PowerPoint 演示文稿</vt:lpstr>
      <vt:lpstr>Построено несколько спортивных клубов и спортзалов, десятки спортивных уголков. Проведено множество соревнований: по боксу, армейскому рукопашному бою, абсолютно реальному бою, военно-полевые выходы, байдарочные походы, соревнования по стрельбе, стрельбе из лука, арбалета, по практической стрельбе, лазертагу, пейнтболу, каратэ шотокан, кроссфиту, полиатлону, биатлону, проводится сдача на черные береты, сдача на ГТО, ворошиловский стрелок. Развиваются десятки спортивных направлений.</vt:lpstr>
      <vt:lpstr> Результаты реализации программ: </vt:lpstr>
      <vt:lpstr> Информационное обеспечение. Социальные сети:  https://vk.com/id236098332  https://vk.com/umorshansk https://ok.ru/profile/250696582231 http://morshanskpatp.ru/ https://www.youtube.com/@user-hj6ku1pc7y http://www.mgko.ru/ https://rutube.ru/channel/24080632/ https://t.me/NikolotovMorshansk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secretar</cp:lastModifiedBy>
  <cp:revision>37</cp:revision>
  <dcterms:created xsi:type="dcterms:W3CDTF">2021-12-07T15:17:00Z</dcterms:created>
  <dcterms:modified xsi:type="dcterms:W3CDTF">2025-02-04T06:00:22Z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001094E3D6CE44A98ABFAC45D88800BF_13</vt:lpwstr>
  </property>
  <property fmtid="{D5CDD505-2E9C-101B-9397-08002B2CF9AE}" pid="3" name="KSOProductBuildVer">
    <vt:lpwstr>1049-12.2.0.19307</vt:lpwstr>
  </property>
</Properties>
</file>